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67" r:id="rId3"/>
    <p:sldId id="272" r:id="rId4"/>
    <p:sldId id="257" r:id="rId5"/>
    <p:sldId id="271" r:id="rId6"/>
    <p:sldId id="274" r:id="rId7"/>
    <p:sldId id="275" r:id="rId8"/>
    <p:sldId id="276" r:id="rId9"/>
    <p:sldId id="277" r:id="rId10"/>
    <p:sldId id="278" r:id="rId11"/>
  </p:sldIdLst>
  <p:sldSz cx="9144000" cy="6858000" type="screen4x3"/>
  <p:notesSz cx="7102475" cy="938847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97" autoAdjust="0"/>
    <p:restoredTop sz="94660"/>
  </p:normalViewPr>
  <p:slideViewPr>
    <p:cSldViewPr>
      <p:cViewPr>
        <p:scale>
          <a:sx n="70" d="100"/>
          <a:sy n="70" d="100"/>
        </p:scale>
        <p:origin x="-124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71BFD76C-05E3-4531-B61F-F2E22DFBB8B5}" type="datetimeFigureOut">
              <a:rPr lang="es-ES" smtClean="0"/>
              <a:pPr/>
              <a:t>23/11/2018</a:t>
            </a:fld>
            <a:endParaRPr lang="es-E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3595BF87-C76E-46ED-901B-FD4296B0F246}"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71BFD76C-05E3-4531-B61F-F2E22DFBB8B5}" type="datetimeFigureOut">
              <a:rPr lang="es-ES" smtClean="0"/>
              <a:pPr/>
              <a:t>23/11/2018</a:t>
            </a:fld>
            <a:endParaRPr lang="es-ES"/>
          </a:p>
        </p:txBody>
      </p:sp>
      <p:sp>
        <p:nvSpPr>
          <p:cNvPr id="9" name="8 Marcador de número de diapositiva"/>
          <p:cNvSpPr>
            <a:spLocks noGrp="1"/>
          </p:cNvSpPr>
          <p:nvPr>
            <p:ph type="sldNum" sz="quarter" idx="15"/>
          </p:nvPr>
        </p:nvSpPr>
        <p:spPr/>
        <p:txBody>
          <a:bodyPr rtlCol="0"/>
          <a:lstStyle/>
          <a:p>
            <a:fld id="{3595BF87-C76E-46ED-901B-FD4296B0F246}" type="slidenum">
              <a:rPr lang="es-ES" smtClean="0"/>
              <a:pPr/>
              <a:t>‹Nº›</a:t>
            </a:fld>
            <a:endParaRPr lang="es-ES"/>
          </a:p>
        </p:txBody>
      </p:sp>
      <p:sp>
        <p:nvSpPr>
          <p:cNvPr id="10" name="9 Marcador de pie de página"/>
          <p:cNvSpPr>
            <a:spLocks noGrp="1"/>
          </p:cNvSpPr>
          <p:nvPr>
            <p:ph type="ftr" sz="quarter" idx="16"/>
          </p:nvPr>
        </p:nvSpPr>
        <p:spPr/>
        <p:txBody>
          <a:bodyPr rtlCol="0"/>
          <a:lstStyle/>
          <a:p>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71BFD76C-05E3-4531-B61F-F2E22DFBB8B5}" type="datetimeFigureOut">
              <a:rPr lang="es-ES" smtClean="0"/>
              <a:pPr/>
              <a:t>23/11/2018</a:t>
            </a:fld>
            <a:endParaRPr lang="es-E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3595BF87-C76E-46ED-901B-FD4296B0F246}"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71BFD76C-05E3-4531-B61F-F2E22DFBB8B5}" type="datetimeFigureOut">
              <a:rPr lang="es-ES" smtClean="0"/>
              <a:pPr/>
              <a:t>23/11/2018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595BF87-C76E-46ED-901B-FD4296B0F246}" type="slidenum">
              <a:rPr lang="es-ES" smtClean="0"/>
              <a:pPr/>
              <a:t>‹Nº›</a:t>
            </a:fld>
            <a:endParaRPr lang="es-E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71BFD76C-05E3-4531-B61F-F2E22DFBB8B5}" type="datetimeFigureOut">
              <a:rPr lang="es-ES" smtClean="0"/>
              <a:pPr/>
              <a:t>23/11/2018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595BF87-C76E-46ED-901B-FD4296B0F246}" type="slidenum">
              <a:rPr lang="es-ES" smtClean="0"/>
              <a:pPr/>
              <a:t>‹Nº›</a:t>
            </a:fld>
            <a:endParaRPr lang="es-E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71BFD76C-05E3-4531-B61F-F2E22DFBB8B5}" type="datetimeFigureOut">
              <a:rPr lang="es-ES" smtClean="0"/>
              <a:pPr/>
              <a:t>23/11/2018</a:t>
            </a:fld>
            <a:endParaRPr lang="es-ES"/>
          </a:p>
        </p:txBody>
      </p:sp>
      <p:sp>
        <p:nvSpPr>
          <p:cNvPr id="7" name="6 Marcador de número de diapositiva"/>
          <p:cNvSpPr>
            <a:spLocks noGrp="1"/>
          </p:cNvSpPr>
          <p:nvPr>
            <p:ph type="sldNum" sz="quarter" idx="11"/>
          </p:nvPr>
        </p:nvSpPr>
        <p:spPr/>
        <p:txBody>
          <a:bodyPr rtlCol="0"/>
          <a:lstStyle/>
          <a:p>
            <a:fld id="{3595BF87-C76E-46ED-901B-FD4296B0F246}" type="slidenum">
              <a:rPr lang="es-ES" smtClean="0"/>
              <a:pPr/>
              <a:t>‹Nº›</a:t>
            </a:fld>
            <a:endParaRPr lang="es-ES"/>
          </a:p>
        </p:txBody>
      </p:sp>
      <p:sp>
        <p:nvSpPr>
          <p:cNvPr id="8" name="7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1BFD76C-05E3-4531-B61F-F2E22DFBB8B5}" type="datetimeFigureOut">
              <a:rPr lang="es-ES" smtClean="0"/>
              <a:pPr/>
              <a:t>23/11/2018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595BF87-C76E-46ED-901B-FD4296B0F246}"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71BFD76C-05E3-4531-B61F-F2E22DFBB8B5}" type="datetimeFigureOut">
              <a:rPr lang="es-ES" smtClean="0"/>
              <a:pPr/>
              <a:t>23/11/2018</a:t>
            </a:fld>
            <a:endParaRPr lang="es-ES"/>
          </a:p>
        </p:txBody>
      </p:sp>
      <p:sp>
        <p:nvSpPr>
          <p:cNvPr id="22" name="21 Marcador de número de diapositiva"/>
          <p:cNvSpPr>
            <a:spLocks noGrp="1"/>
          </p:cNvSpPr>
          <p:nvPr>
            <p:ph type="sldNum" sz="quarter" idx="15"/>
          </p:nvPr>
        </p:nvSpPr>
        <p:spPr/>
        <p:txBody>
          <a:bodyPr rtlCol="0"/>
          <a:lstStyle/>
          <a:p>
            <a:fld id="{3595BF87-C76E-46ED-901B-FD4296B0F246}" type="slidenum">
              <a:rPr lang="es-ES" smtClean="0"/>
              <a:pPr/>
              <a:t>‹Nº›</a:t>
            </a:fld>
            <a:endParaRPr lang="es-ES"/>
          </a:p>
        </p:txBody>
      </p:sp>
      <p:sp>
        <p:nvSpPr>
          <p:cNvPr id="23" name="22 Marcador de pie de página"/>
          <p:cNvSpPr>
            <a:spLocks noGrp="1"/>
          </p:cNvSpPr>
          <p:nvPr>
            <p:ph type="ftr" sz="quarter" idx="16"/>
          </p:nvPr>
        </p:nvSpPr>
        <p:spPr/>
        <p:txBody>
          <a:bodyPr rtlCol="0"/>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71BFD76C-05E3-4531-B61F-F2E22DFBB8B5}" type="datetimeFigureOut">
              <a:rPr lang="es-ES" smtClean="0"/>
              <a:pPr/>
              <a:t>23/11/2018</a:t>
            </a:fld>
            <a:endParaRPr lang="es-ES"/>
          </a:p>
        </p:txBody>
      </p:sp>
      <p:sp>
        <p:nvSpPr>
          <p:cNvPr id="18" name="17 Marcador de número de diapositiva"/>
          <p:cNvSpPr>
            <a:spLocks noGrp="1"/>
          </p:cNvSpPr>
          <p:nvPr>
            <p:ph type="sldNum" sz="quarter" idx="11"/>
          </p:nvPr>
        </p:nvSpPr>
        <p:spPr/>
        <p:txBody>
          <a:bodyPr rtlCol="0"/>
          <a:lstStyle/>
          <a:p>
            <a:fld id="{3595BF87-C76E-46ED-901B-FD4296B0F246}" type="slidenum">
              <a:rPr lang="es-ES" smtClean="0"/>
              <a:pPr/>
              <a:t>‹Nº›</a:t>
            </a:fld>
            <a:endParaRPr lang="es-ES"/>
          </a:p>
        </p:txBody>
      </p:sp>
      <p:sp>
        <p:nvSpPr>
          <p:cNvPr id="21" name="20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1BFD76C-05E3-4531-B61F-F2E22DFBB8B5}" type="datetimeFigureOut">
              <a:rPr lang="es-ES" smtClean="0"/>
              <a:pPr/>
              <a:t>23/11/2018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595BF87-C76E-46ED-901B-FD4296B0F246}"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1BFD76C-05E3-4531-B61F-F2E22DFBB8B5}" type="datetimeFigureOut">
              <a:rPr lang="es-ES" smtClean="0"/>
              <a:pPr/>
              <a:t>23/11/2018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595BF87-C76E-46ED-901B-FD4296B0F246}"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1BFD76C-05E3-4531-B61F-F2E22DFBB8B5}" type="datetimeFigureOut">
              <a:rPr lang="es-ES" smtClean="0"/>
              <a:pPr/>
              <a:t>23/11/2018</a:t>
            </a:fld>
            <a:endParaRPr lang="es-E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595BF87-C76E-46ED-901B-FD4296B0F246}"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b.mx/cofepris/acciones-y-programas/organismos-geneticamente-modificados" TargetMode="External"/><Relationship Id="rId2" Type="http://schemas.openxmlformats.org/officeDocument/2006/relationships/hyperlink" Target="http://www.animalresearch.info/es/el-diseno-de-la-investigacion/animales-de-investigacion/el-raton-gm/" TargetMode="External"/><Relationship Id="rId1" Type="http://schemas.openxmlformats.org/officeDocument/2006/relationships/slideLayout" Target="../slideLayouts/slideLayout6.xml"/><Relationship Id="rId5" Type="http://schemas.openxmlformats.org/officeDocument/2006/relationships/hyperlink" Target="http://www.infosalus.com/salud-investigacion/noticia-utilizan-ratones-estudios-cientificos-20140601100435.html" TargetMode="External"/><Relationship Id="rId4" Type="http://schemas.openxmlformats.org/officeDocument/2006/relationships/hyperlink" Target="http://archiv.ipn.uni-kiel.de/eibe/Unit11E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3399" y="116632"/>
            <a:ext cx="7772400" cy="1828800"/>
          </a:xfrm>
        </p:spPr>
        <p:txBody>
          <a:bodyPr/>
          <a:lstStyle/>
          <a:p>
            <a:pPr algn="ctr"/>
            <a:r>
              <a:rPr lang="es-ES" dirty="0" smtClean="0"/>
              <a:t>Un ratón para luchar contra el cáncer.</a:t>
            </a:r>
            <a:endParaRPr lang="es-ES" dirty="0"/>
          </a:p>
        </p:txBody>
      </p:sp>
      <p:sp>
        <p:nvSpPr>
          <p:cNvPr id="3" name="2 Subtítulo"/>
          <p:cNvSpPr>
            <a:spLocks noGrp="1"/>
          </p:cNvSpPr>
          <p:nvPr>
            <p:ph type="subTitle" idx="1"/>
          </p:nvPr>
        </p:nvSpPr>
        <p:spPr>
          <a:xfrm>
            <a:off x="722376" y="4365104"/>
            <a:ext cx="7772400" cy="2048224"/>
          </a:xfrm>
        </p:spPr>
        <p:txBody>
          <a:bodyPr>
            <a:normAutofit fontScale="25000" lnSpcReduction="20000"/>
          </a:bodyPr>
          <a:lstStyle/>
          <a:p>
            <a:pPr algn="ctr"/>
            <a:r>
              <a:rPr lang="es-MX" sz="6400" b="1" dirty="0" smtClean="0">
                <a:solidFill>
                  <a:schemeClr val="tx1"/>
                </a:solidFill>
                <a:latin typeface="Arial" pitchFamily="34" charset="0"/>
                <a:cs typeface="Arial" pitchFamily="34" charset="0"/>
              </a:rPr>
              <a:t>Alumnos:</a:t>
            </a:r>
            <a:endParaRPr lang="es-ES" sz="6400" b="1" dirty="0" smtClean="0">
              <a:solidFill>
                <a:schemeClr val="tx1"/>
              </a:solidFill>
              <a:latin typeface="Arial" pitchFamily="34" charset="0"/>
              <a:cs typeface="Arial" pitchFamily="34" charset="0"/>
            </a:endParaRPr>
          </a:p>
          <a:p>
            <a:pPr algn="ctr"/>
            <a:r>
              <a:rPr lang="es-MX" sz="6400" b="1" dirty="0" smtClean="0">
                <a:solidFill>
                  <a:schemeClr val="tx1"/>
                </a:solidFill>
                <a:latin typeface="Arial" pitchFamily="34" charset="0"/>
                <a:cs typeface="Arial" pitchFamily="34" charset="0"/>
              </a:rPr>
              <a:t>Katherine </a:t>
            </a:r>
            <a:r>
              <a:rPr lang="es-MX" sz="6400" b="1" dirty="0" err="1" smtClean="0">
                <a:solidFill>
                  <a:schemeClr val="tx1"/>
                </a:solidFill>
                <a:latin typeface="Arial" pitchFamily="34" charset="0"/>
                <a:cs typeface="Arial" pitchFamily="34" charset="0"/>
              </a:rPr>
              <a:t>Saola</a:t>
            </a:r>
            <a:r>
              <a:rPr lang="es-MX" sz="6400" b="1" dirty="0" smtClean="0">
                <a:solidFill>
                  <a:schemeClr val="tx1"/>
                </a:solidFill>
                <a:latin typeface="Arial" pitchFamily="34" charset="0"/>
                <a:cs typeface="Arial" pitchFamily="34" charset="0"/>
              </a:rPr>
              <a:t> Padilla Ayala</a:t>
            </a:r>
            <a:endParaRPr lang="es-ES" sz="6400" b="1" dirty="0" smtClean="0">
              <a:solidFill>
                <a:schemeClr val="tx1"/>
              </a:solidFill>
              <a:latin typeface="Arial" pitchFamily="34" charset="0"/>
              <a:cs typeface="Arial" pitchFamily="34" charset="0"/>
            </a:endParaRPr>
          </a:p>
          <a:p>
            <a:pPr algn="ctr"/>
            <a:r>
              <a:rPr lang="es-MX" sz="6400" b="1" dirty="0" err="1" smtClean="0">
                <a:solidFill>
                  <a:schemeClr val="tx1"/>
                </a:solidFill>
                <a:latin typeface="Arial" pitchFamily="34" charset="0"/>
                <a:cs typeface="Arial" pitchFamily="34" charset="0"/>
              </a:rPr>
              <a:t>Mildred</a:t>
            </a:r>
            <a:r>
              <a:rPr lang="es-MX" sz="6400" b="1" dirty="0" smtClean="0">
                <a:solidFill>
                  <a:schemeClr val="tx1"/>
                </a:solidFill>
                <a:latin typeface="Arial" pitchFamily="34" charset="0"/>
                <a:cs typeface="Arial" pitchFamily="34" charset="0"/>
              </a:rPr>
              <a:t> </a:t>
            </a:r>
            <a:r>
              <a:rPr lang="es-MX" sz="6400" b="1" dirty="0" err="1" smtClean="0">
                <a:solidFill>
                  <a:schemeClr val="tx1"/>
                </a:solidFill>
                <a:latin typeface="Arial" pitchFamily="34" charset="0"/>
                <a:cs typeface="Arial" pitchFamily="34" charset="0"/>
              </a:rPr>
              <a:t>Amairany</a:t>
            </a:r>
            <a:r>
              <a:rPr lang="es-MX" sz="6400" b="1" dirty="0" smtClean="0">
                <a:solidFill>
                  <a:schemeClr val="tx1"/>
                </a:solidFill>
                <a:latin typeface="Arial" pitchFamily="34" charset="0"/>
                <a:cs typeface="Arial" pitchFamily="34" charset="0"/>
              </a:rPr>
              <a:t> Espinoza Jerónimo</a:t>
            </a:r>
            <a:endParaRPr lang="es-ES" sz="6400" b="1" dirty="0" smtClean="0">
              <a:solidFill>
                <a:schemeClr val="tx1"/>
              </a:solidFill>
              <a:latin typeface="Arial" pitchFamily="34" charset="0"/>
              <a:cs typeface="Arial" pitchFamily="34" charset="0"/>
            </a:endParaRPr>
          </a:p>
          <a:p>
            <a:pPr algn="ctr"/>
            <a:r>
              <a:rPr lang="es-MX" sz="6400" b="1" dirty="0" smtClean="0">
                <a:solidFill>
                  <a:schemeClr val="tx1"/>
                </a:solidFill>
                <a:latin typeface="Arial" pitchFamily="34" charset="0"/>
                <a:cs typeface="Arial" pitchFamily="34" charset="0"/>
              </a:rPr>
              <a:t>Fernando </a:t>
            </a:r>
            <a:r>
              <a:rPr lang="es-MX" sz="6400" b="1" dirty="0" err="1" smtClean="0">
                <a:solidFill>
                  <a:schemeClr val="tx1"/>
                </a:solidFill>
                <a:latin typeface="Arial" pitchFamily="34" charset="0"/>
                <a:cs typeface="Arial" pitchFamily="34" charset="0"/>
              </a:rPr>
              <a:t>Jason</a:t>
            </a:r>
            <a:r>
              <a:rPr lang="es-MX" sz="6400" b="1" dirty="0" smtClean="0">
                <a:solidFill>
                  <a:schemeClr val="tx1"/>
                </a:solidFill>
                <a:latin typeface="Arial" pitchFamily="34" charset="0"/>
                <a:cs typeface="Arial" pitchFamily="34" charset="0"/>
              </a:rPr>
              <a:t> Carrillo Orihuela</a:t>
            </a:r>
            <a:endParaRPr lang="es-ES" sz="6400" b="1" dirty="0" smtClean="0">
              <a:solidFill>
                <a:schemeClr val="tx1"/>
              </a:solidFill>
              <a:latin typeface="Arial" pitchFamily="34" charset="0"/>
              <a:cs typeface="Arial" pitchFamily="34" charset="0"/>
            </a:endParaRPr>
          </a:p>
          <a:p>
            <a:pPr algn="ctr"/>
            <a:r>
              <a:rPr lang="es-MX" sz="6400" b="1" dirty="0" err="1" smtClean="0">
                <a:solidFill>
                  <a:schemeClr val="tx1"/>
                </a:solidFill>
                <a:latin typeface="Arial" pitchFamily="34" charset="0"/>
                <a:cs typeface="Arial" pitchFamily="34" charset="0"/>
              </a:rPr>
              <a:t>Maria</a:t>
            </a:r>
            <a:r>
              <a:rPr lang="es-MX" sz="6400" b="1" dirty="0" smtClean="0">
                <a:solidFill>
                  <a:schemeClr val="tx1"/>
                </a:solidFill>
                <a:latin typeface="Arial" pitchFamily="34" charset="0"/>
                <a:cs typeface="Arial" pitchFamily="34" charset="0"/>
              </a:rPr>
              <a:t> del Carmen </a:t>
            </a:r>
            <a:r>
              <a:rPr lang="es-MX" sz="6400" b="1" dirty="0" err="1" smtClean="0">
                <a:solidFill>
                  <a:schemeClr val="tx1"/>
                </a:solidFill>
                <a:latin typeface="Arial" pitchFamily="34" charset="0"/>
                <a:cs typeface="Arial" pitchFamily="34" charset="0"/>
              </a:rPr>
              <a:t>Garcia</a:t>
            </a:r>
            <a:r>
              <a:rPr lang="es-MX" sz="6400" b="1" dirty="0" smtClean="0">
                <a:solidFill>
                  <a:schemeClr val="tx1"/>
                </a:solidFill>
                <a:latin typeface="Arial" pitchFamily="34" charset="0"/>
                <a:cs typeface="Arial" pitchFamily="34" charset="0"/>
              </a:rPr>
              <a:t> Romero</a:t>
            </a:r>
            <a:endParaRPr lang="es-ES" sz="6400" b="1" dirty="0" smtClean="0">
              <a:solidFill>
                <a:schemeClr val="tx1"/>
              </a:solidFill>
              <a:latin typeface="Arial" pitchFamily="34" charset="0"/>
              <a:cs typeface="Arial" pitchFamily="34" charset="0"/>
            </a:endParaRPr>
          </a:p>
          <a:p>
            <a:pPr algn="ctr"/>
            <a:r>
              <a:rPr lang="es-MX" sz="6400" b="1" dirty="0" smtClean="0">
                <a:solidFill>
                  <a:schemeClr val="tx1"/>
                </a:solidFill>
                <a:latin typeface="Arial" pitchFamily="34" charset="0"/>
                <a:cs typeface="Arial" pitchFamily="34" charset="0"/>
              </a:rPr>
              <a:t>Karen </a:t>
            </a:r>
            <a:r>
              <a:rPr lang="es-MX" sz="6400" b="1" dirty="0" err="1" smtClean="0">
                <a:solidFill>
                  <a:schemeClr val="tx1"/>
                </a:solidFill>
                <a:latin typeface="Arial" pitchFamily="34" charset="0"/>
                <a:cs typeface="Arial" pitchFamily="34" charset="0"/>
              </a:rPr>
              <a:t>Estefani</a:t>
            </a:r>
            <a:r>
              <a:rPr lang="es-MX" sz="6400" b="1" dirty="0" smtClean="0">
                <a:solidFill>
                  <a:schemeClr val="tx1"/>
                </a:solidFill>
                <a:latin typeface="Arial" pitchFamily="34" charset="0"/>
                <a:cs typeface="Arial" pitchFamily="34" charset="0"/>
              </a:rPr>
              <a:t> Suarez Acosta</a:t>
            </a:r>
            <a:endParaRPr lang="es-ES" sz="6400" b="1" dirty="0" smtClean="0">
              <a:solidFill>
                <a:schemeClr val="tx1"/>
              </a:solidFill>
              <a:latin typeface="Arial" pitchFamily="34" charset="0"/>
              <a:cs typeface="Arial" pitchFamily="34" charset="0"/>
            </a:endParaRPr>
          </a:p>
          <a:p>
            <a:pPr algn="ctr"/>
            <a:r>
              <a:rPr lang="es-MX" sz="6400" b="1" dirty="0" smtClean="0">
                <a:solidFill>
                  <a:schemeClr val="tx1"/>
                </a:solidFill>
                <a:latin typeface="Arial" pitchFamily="34" charset="0"/>
                <a:cs typeface="Arial" pitchFamily="34" charset="0"/>
              </a:rPr>
              <a:t> </a:t>
            </a:r>
            <a:endParaRPr lang="es-ES" sz="6400" b="1" dirty="0" smtClean="0">
              <a:solidFill>
                <a:schemeClr val="tx1"/>
              </a:solidFill>
              <a:latin typeface="Arial" pitchFamily="34" charset="0"/>
              <a:cs typeface="Arial" pitchFamily="34" charset="0"/>
            </a:endParaRPr>
          </a:p>
          <a:p>
            <a:pPr algn="ctr"/>
            <a:r>
              <a:rPr lang="es-MX" sz="6400" b="1" dirty="0" smtClean="0">
                <a:solidFill>
                  <a:schemeClr val="tx1"/>
                </a:solidFill>
                <a:latin typeface="Arial" pitchFamily="34" charset="0"/>
                <a:cs typeface="Arial" pitchFamily="34" charset="0"/>
              </a:rPr>
              <a:t>Grupo: 520</a:t>
            </a:r>
            <a:endParaRPr lang="es-ES" sz="6400" b="1" dirty="0" smtClean="0">
              <a:solidFill>
                <a:schemeClr val="tx1"/>
              </a:solidFill>
              <a:latin typeface="Arial" pitchFamily="34" charset="0"/>
              <a:cs typeface="Arial" pitchFamily="34" charset="0"/>
            </a:endParaRPr>
          </a:p>
          <a:p>
            <a:endParaRPr lang="es-ES" dirty="0"/>
          </a:p>
        </p:txBody>
      </p:sp>
      <p:pic>
        <p:nvPicPr>
          <p:cNvPr id="4" name="Imagen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67544" y="2132856"/>
            <a:ext cx="2934306" cy="1954982"/>
          </a:xfrm>
          <a:prstGeom prst="rect">
            <a:avLst/>
          </a:prstGeom>
        </p:spPr>
      </p:pic>
      <p:pic>
        <p:nvPicPr>
          <p:cNvPr id="10242" name="Picture 2" descr="Resultado de imagen para luchar"/>
          <p:cNvPicPr>
            <a:picLocks noChangeAspect="1" noChangeArrowheads="1"/>
          </p:cNvPicPr>
          <p:nvPr/>
        </p:nvPicPr>
        <p:blipFill>
          <a:blip r:embed="rId3" cstate="print"/>
          <a:srcRect/>
          <a:stretch>
            <a:fillRect/>
          </a:stretch>
        </p:blipFill>
        <p:spPr bwMode="auto">
          <a:xfrm>
            <a:off x="3347864" y="2132856"/>
            <a:ext cx="2906688" cy="1944216"/>
          </a:xfrm>
          <a:prstGeom prst="rect">
            <a:avLst/>
          </a:prstGeom>
          <a:noFill/>
        </p:spPr>
      </p:pic>
      <p:pic>
        <p:nvPicPr>
          <p:cNvPr id="10244" name="Picture 4" descr="Resultado de imagen para ganar"/>
          <p:cNvPicPr>
            <a:picLocks noChangeAspect="1" noChangeArrowheads="1"/>
          </p:cNvPicPr>
          <p:nvPr/>
        </p:nvPicPr>
        <p:blipFill>
          <a:blip r:embed="rId4" cstate="print"/>
          <a:srcRect/>
          <a:stretch>
            <a:fillRect/>
          </a:stretch>
        </p:blipFill>
        <p:spPr bwMode="auto">
          <a:xfrm>
            <a:off x="6228184" y="2132856"/>
            <a:ext cx="2448272" cy="1944216"/>
          </a:xfrm>
          <a:prstGeom prst="rect">
            <a:avLst/>
          </a:prstGeom>
          <a:noFill/>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stretch>
            <a:fillRect/>
          </a:stretch>
        </p:blipFill>
        <p:spPr>
          <a:xfrm>
            <a:off x="971600" y="1988840"/>
            <a:ext cx="7227115" cy="4104456"/>
          </a:xfrm>
          <a:prstGeom prst="rect">
            <a:avLst/>
          </a:prstGeom>
        </p:spPr>
      </p:pic>
      <p:sp>
        <p:nvSpPr>
          <p:cNvPr id="3" name="1 Título"/>
          <p:cNvSpPr>
            <a:spLocks noGrp="1"/>
          </p:cNvSpPr>
          <p:nvPr>
            <p:ph type="title"/>
          </p:nvPr>
        </p:nvSpPr>
        <p:spPr>
          <a:xfrm>
            <a:off x="1619672" y="1052736"/>
            <a:ext cx="4752528" cy="619512"/>
          </a:xfrm>
        </p:spPr>
        <p:txBody>
          <a:bodyPr>
            <a:noAutofit/>
          </a:bodyPr>
          <a:lstStyle/>
          <a:p>
            <a:pPr algn="ctr"/>
            <a:r>
              <a:rPr lang="es-ES" sz="4800" dirty="0" smtClean="0">
                <a:latin typeface="Arial" panose="020B0604020202020204" pitchFamily="34" charset="0"/>
                <a:cs typeface="Arial" panose="020B0604020202020204" pitchFamily="34" charset="0"/>
              </a:rPr>
              <a:t>Mira esto…….. </a:t>
            </a:r>
            <a:endParaRPr lang="es-ES" sz="4800" dirty="0">
              <a:latin typeface="Arial" panose="020B0604020202020204" pitchFamily="34" charset="0"/>
              <a:cs typeface="Arial" panose="020B0604020202020204" pitchFamily="34" charset="0"/>
            </a:endParaRPr>
          </a:p>
        </p:txBody>
      </p:sp>
      <p:pic>
        <p:nvPicPr>
          <p:cNvPr id="9220" name="Picture 4" descr="Resultado de imagen para emoji sorprendido"/>
          <p:cNvPicPr>
            <a:picLocks noChangeAspect="1" noChangeArrowheads="1"/>
          </p:cNvPicPr>
          <p:nvPr/>
        </p:nvPicPr>
        <p:blipFill>
          <a:blip r:embed="rId3" cstate="print"/>
          <a:srcRect/>
          <a:stretch>
            <a:fillRect/>
          </a:stretch>
        </p:blipFill>
        <p:spPr bwMode="auto">
          <a:xfrm>
            <a:off x="5724128" y="404664"/>
            <a:ext cx="1440160" cy="1496270"/>
          </a:xfrm>
          <a:prstGeom prst="rect">
            <a:avLst/>
          </a:prstGeom>
          <a:noFill/>
        </p:spPr>
      </p:pic>
    </p:spTree>
  </p:cSld>
  <p:clrMapOvr>
    <a:masterClrMapping/>
  </p:clrMapOvr>
  <p:transition>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0788" t="14391" r="5644" b="11782"/>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76672"/>
            <a:ext cx="8183880" cy="936104"/>
          </a:xfrm>
        </p:spPr>
        <p:txBody>
          <a:bodyPr>
            <a:normAutofit fontScale="90000"/>
          </a:bodyPr>
          <a:lstStyle/>
          <a:p>
            <a:pPr algn="ctr"/>
            <a:r>
              <a:rPr lang="es-ES" sz="2400" dirty="0" smtClean="0"/>
              <a:t/>
            </a:r>
            <a:br>
              <a:rPr lang="es-ES" sz="2400" dirty="0" smtClean="0"/>
            </a:br>
            <a:r>
              <a:rPr lang="es-ES" sz="2400" dirty="0" smtClean="0"/>
              <a:t/>
            </a:r>
            <a:br>
              <a:rPr lang="es-ES" sz="2400" dirty="0" smtClean="0"/>
            </a:br>
            <a:endParaRPr lang="es-ES" sz="2400" dirty="0"/>
          </a:p>
        </p:txBody>
      </p:sp>
      <p:pic>
        <p:nvPicPr>
          <p:cNvPr id="3" name="Imagen 2"/>
          <p:cNvPicPr>
            <a:picLocks noChangeAspect="1"/>
          </p:cNvPicPr>
          <p:nvPr/>
        </p:nvPicPr>
        <p:blipFill>
          <a:blip r:embed="rId2" cstate="print"/>
          <a:stretch>
            <a:fillRect/>
          </a:stretch>
        </p:blipFill>
        <p:spPr>
          <a:xfrm>
            <a:off x="319164" y="764704"/>
            <a:ext cx="4510510" cy="2976937"/>
          </a:xfrm>
          <a:prstGeom prst="rect">
            <a:avLst/>
          </a:prstGeom>
        </p:spPr>
      </p:pic>
      <p:pic>
        <p:nvPicPr>
          <p:cNvPr id="6" name="Imagen 5"/>
          <p:cNvPicPr>
            <a:picLocks noChangeAspect="1"/>
          </p:cNvPicPr>
          <p:nvPr/>
        </p:nvPicPr>
        <p:blipFill>
          <a:blip r:embed="rId3" cstate="print"/>
          <a:stretch>
            <a:fillRect/>
          </a:stretch>
        </p:blipFill>
        <p:spPr>
          <a:xfrm>
            <a:off x="5220072" y="188640"/>
            <a:ext cx="2880320" cy="1904597"/>
          </a:xfrm>
          <a:prstGeom prst="rect">
            <a:avLst/>
          </a:prstGeom>
        </p:spPr>
      </p:pic>
      <p:pic>
        <p:nvPicPr>
          <p:cNvPr id="8" name="Imagen 7"/>
          <p:cNvPicPr>
            <a:picLocks noChangeAspect="1"/>
          </p:cNvPicPr>
          <p:nvPr/>
        </p:nvPicPr>
        <p:blipFill>
          <a:blip r:embed="rId4" cstate="print"/>
          <a:stretch>
            <a:fillRect/>
          </a:stretch>
        </p:blipFill>
        <p:spPr>
          <a:xfrm>
            <a:off x="179512" y="3933056"/>
            <a:ext cx="5603107" cy="2448272"/>
          </a:xfrm>
          <a:prstGeom prst="rect">
            <a:avLst/>
          </a:prstGeom>
        </p:spPr>
      </p:pic>
      <p:pic>
        <p:nvPicPr>
          <p:cNvPr id="9" name="Imagen 8"/>
          <p:cNvPicPr>
            <a:picLocks noChangeAspect="1"/>
          </p:cNvPicPr>
          <p:nvPr/>
        </p:nvPicPr>
        <p:blipFill>
          <a:blip r:embed="rId5" cstate="print"/>
          <a:stretch>
            <a:fillRect/>
          </a:stretch>
        </p:blipFill>
        <p:spPr>
          <a:xfrm>
            <a:off x="5187074" y="2093235"/>
            <a:ext cx="2913318" cy="1835993"/>
          </a:xfrm>
          <a:prstGeom prst="rect">
            <a:avLst/>
          </a:prstGeom>
        </p:spPr>
      </p:pic>
      <p:pic>
        <p:nvPicPr>
          <p:cNvPr id="6146" name="Picture 2" descr="Imagen relacionada"/>
          <p:cNvPicPr>
            <a:picLocks noChangeAspect="1" noChangeArrowheads="1"/>
          </p:cNvPicPr>
          <p:nvPr/>
        </p:nvPicPr>
        <p:blipFill>
          <a:blip r:embed="rId6" cstate="print"/>
          <a:srcRect/>
          <a:stretch>
            <a:fillRect/>
          </a:stretch>
        </p:blipFill>
        <p:spPr bwMode="auto">
          <a:xfrm>
            <a:off x="6012160" y="4077072"/>
            <a:ext cx="1872208" cy="1872208"/>
          </a:xfrm>
          <a:prstGeom prst="rect">
            <a:avLst/>
          </a:prstGeom>
          <a:noFill/>
        </p:spPr>
      </p:pic>
    </p:spTree>
  </p:cSld>
  <p:clrMapOvr>
    <a:masterClrMapping/>
  </p:clrMapOvr>
  <p:transition>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08052" y="497531"/>
            <a:ext cx="8183880" cy="691520"/>
          </a:xfrm>
        </p:spPr>
        <p:txBody>
          <a:bodyPr/>
          <a:lstStyle/>
          <a:p>
            <a:pPr algn="ctr"/>
            <a:r>
              <a:rPr lang="es-ES" sz="3200" dirty="0">
                <a:solidFill>
                  <a:srgbClr val="F07F09">
                    <a:tint val="88000"/>
                    <a:satMod val="150000"/>
                  </a:srgbClr>
                </a:solidFill>
              </a:rPr>
              <a:t>¿Qué es un OGM?</a:t>
            </a:r>
            <a:endParaRPr lang="es-ES" dirty="0"/>
          </a:p>
        </p:txBody>
      </p:sp>
      <p:sp>
        <p:nvSpPr>
          <p:cNvPr id="3" name="2 Rectángulo"/>
          <p:cNvSpPr/>
          <p:nvPr/>
        </p:nvSpPr>
        <p:spPr>
          <a:xfrm>
            <a:off x="467544" y="764704"/>
            <a:ext cx="8136904" cy="416011"/>
          </a:xfrm>
          <a:prstGeom prst="rect">
            <a:avLst/>
          </a:prstGeom>
        </p:spPr>
        <p:txBody>
          <a:bodyPr wrap="square">
            <a:spAutoFit/>
          </a:bodyPr>
          <a:lstStyle/>
          <a:p>
            <a:pPr algn="just">
              <a:lnSpc>
                <a:spcPct val="150000"/>
              </a:lnSpc>
            </a:pPr>
            <a:endParaRPr lang="es-ES" sz="1600" dirty="0">
              <a:latin typeface="Arial" pitchFamily="34" charset="0"/>
              <a:cs typeface="Arial" pitchFamily="34" charset="0"/>
            </a:endParaRPr>
          </a:p>
        </p:txBody>
      </p:sp>
      <p:sp>
        <p:nvSpPr>
          <p:cNvPr id="4" name="CuadroTexto 3"/>
          <p:cNvSpPr txBox="1"/>
          <p:nvPr/>
        </p:nvSpPr>
        <p:spPr>
          <a:xfrm>
            <a:off x="971600" y="1189051"/>
            <a:ext cx="7056784" cy="2262671"/>
          </a:xfrm>
          <a:prstGeom prst="rect">
            <a:avLst/>
          </a:prstGeom>
          <a:noFill/>
        </p:spPr>
        <p:txBody>
          <a:bodyPr wrap="square" rtlCol="0">
            <a:spAutoFit/>
          </a:bodyPr>
          <a:lstStyle/>
          <a:p>
            <a:pPr lvl="0" algn="just">
              <a:lnSpc>
                <a:spcPct val="150000"/>
              </a:lnSpc>
            </a:pPr>
            <a:r>
              <a:rPr lang="es-MX" sz="1600" dirty="0">
                <a:solidFill>
                  <a:prstClr val="black"/>
                </a:solidFill>
                <a:latin typeface="Arial" pitchFamily="34" charset="0"/>
                <a:cs typeface="Arial" pitchFamily="34" charset="0"/>
              </a:rPr>
              <a:t>Los organismos genéticamente modificados (OGM) o transgénicos organismos vivos cuyas características han sido cambiadas, usando técnicas modernas en laboratorios especializados, para introducir genes que proceden de otras especies. Estas técnicas permiten separar, modificar y transferir partes del ADN de un ser vivo (bacteria, virus, vegetal, animal o humano) para introducirlo en el de </a:t>
            </a:r>
            <a:r>
              <a:rPr lang="es-MX" sz="1600" dirty="0" smtClean="0">
                <a:solidFill>
                  <a:prstClr val="black"/>
                </a:solidFill>
                <a:latin typeface="Arial" pitchFamily="34" charset="0"/>
                <a:cs typeface="Arial" pitchFamily="34" charset="0"/>
              </a:rPr>
              <a:t>otro.</a:t>
            </a:r>
            <a:endParaRPr lang="es-ES" sz="1600" dirty="0">
              <a:solidFill>
                <a:prstClr val="black"/>
              </a:solidFill>
              <a:latin typeface="Arial" pitchFamily="34" charset="0"/>
              <a:cs typeface="Arial" pitchFamily="34" charset="0"/>
            </a:endParaRPr>
          </a:p>
        </p:txBody>
      </p:sp>
      <p:pic>
        <p:nvPicPr>
          <p:cNvPr id="8198" name="Picture 6" descr="https://upload.wikimedia.org/wikipedia/commons/thumb/f/f5/World_map_GMO_production_2005.png/350px-World_map_GMO_production_2005.png"/>
          <p:cNvPicPr>
            <a:picLocks noChangeAspect="1" noChangeArrowheads="1"/>
          </p:cNvPicPr>
          <p:nvPr/>
        </p:nvPicPr>
        <p:blipFill>
          <a:blip r:embed="rId2" cstate="print"/>
          <a:srcRect/>
          <a:stretch>
            <a:fillRect/>
          </a:stretch>
        </p:blipFill>
        <p:spPr bwMode="auto">
          <a:xfrm>
            <a:off x="467544" y="3573016"/>
            <a:ext cx="4822755" cy="2232248"/>
          </a:xfrm>
          <a:prstGeom prst="rect">
            <a:avLst/>
          </a:prstGeom>
          <a:noFill/>
        </p:spPr>
      </p:pic>
      <p:pic>
        <p:nvPicPr>
          <p:cNvPr id="8199" name="Picture 7"/>
          <p:cNvPicPr>
            <a:picLocks noChangeAspect="1" noChangeArrowheads="1"/>
          </p:cNvPicPr>
          <p:nvPr/>
        </p:nvPicPr>
        <p:blipFill>
          <a:blip r:embed="rId3" cstate="print"/>
          <a:srcRect l="29051" t="48843" r="12838" b="20641"/>
          <a:stretch>
            <a:fillRect/>
          </a:stretch>
        </p:blipFill>
        <p:spPr bwMode="auto">
          <a:xfrm>
            <a:off x="4932040" y="3573016"/>
            <a:ext cx="3744416" cy="2304256"/>
          </a:xfrm>
          <a:prstGeom prst="rect">
            <a:avLst/>
          </a:prstGeom>
          <a:noFill/>
          <a:ln w="9525">
            <a:noFill/>
            <a:miter lim="800000"/>
            <a:headEnd/>
            <a:tailEnd/>
          </a:ln>
        </p:spPr>
      </p:pic>
    </p:spTree>
  </p:cSld>
  <p:clrMapOvr>
    <a:masterClrMapping/>
  </p:clrMapOvr>
  <p:transition>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340768"/>
            <a:ext cx="8183880" cy="3888432"/>
          </a:xfrm>
        </p:spPr>
        <p:txBody>
          <a:bodyPr>
            <a:noAutofit/>
          </a:bodyPr>
          <a:lstStyle/>
          <a:p>
            <a:pPr algn="just">
              <a:lnSpc>
                <a:spcPct val="150000"/>
              </a:lnSpc>
            </a:pPr>
            <a:r>
              <a:rPr lang="es-MX" sz="1600" b="0" dirty="0" smtClean="0">
                <a:solidFill>
                  <a:schemeClr val="tx1"/>
                </a:solidFill>
                <a:effectLst/>
                <a:latin typeface="Arial" pitchFamily="34" charset="0"/>
                <a:cs typeface="Arial" pitchFamily="34" charset="0"/>
              </a:rPr>
              <a:t>*Centraron su trabajo de investigación en el cáncer, ya que recientemente habían detectado, analizado y clonado un gen responsable de una cierta forma de cáncer cerebral. </a:t>
            </a:r>
            <a:br>
              <a:rPr lang="es-MX" sz="1600" b="0" dirty="0" smtClean="0">
                <a:solidFill>
                  <a:schemeClr val="tx1"/>
                </a:solidFill>
                <a:effectLst/>
                <a:latin typeface="Arial" pitchFamily="34" charset="0"/>
                <a:cs typeface="Arial" pitchFamily="34" charset="0"/>
              </a:rPr>
            </a:br>
            <a:r>
              <a:rPr lang="es-MX" sz="1600" b="0" dirty="0">
                <a:solidFill>
                  <a:schemeClr val="tx1"/>
                </a:solidFill>
                <a:effectLst/>
                <a:latin typeface="Arial" pitchFamily="34" charset="0"/>
                <a:cs typeface="Arial" pitchFamily="34" charset="0"/>
              </a:rPr>
              <a:t>*</a:t>
            </a:r>
            <a:r>
              <a:rPr lang="es-MX" sz="1600" b="0" dirty="0" smtClean="0">
                <a:solidFill>
                  <a:schemeClr val="tx1"/>
                </a:solidFill>
                <a:effectLst/>
                <a:latin typeface="Arial" pitchFamily="34" charset="0"/>
                <a:cs typeface="Arial" pitchFamily="34" charset="0"/>
              </a:rPr>
              <a:t>Esta forma de cáncer cerebral era muy agresiva y particularmente dolorosa y afectaba a todas las edades (muchos casos mortales se presentaban en adolecentes) y por el momento no tenía ninguna cura.</a:t>
            </a:r>
            <a:r>
              <a:rPr lang="es-ES" sz="1600" b="0" dirty="0" smtClean="0">
                <a:solidFill>
                  <a:schemeClr val="tx1"/>
                </a:solidFill>
                <a:effectLst/>
                <a:latin typeface="Arial" pitchFamily="34" charset="0"/>
                <a:cs typeface="Arial" pitchFamily="34" charset="0"/>
              </a:rPr>
              <a:t/>
            </a:r>
            <a:br>
              <a:rPr lang="es-ES" sz="1600" b="0" dirty="0" smtClean="0">
                <a:solidFill>
                  <a:schemeClr val="tx1"/>
                </a:solidFill>
                <a:effectLst/>
                <a:latin typeface="Arial" pitchFamily="34" charset="0"/>
                <a:cs typeface="Arial" pitchFamily="34" charset="0"/>
              </a:rPr>
            </a:br>
            <a:r>
              <a:rPr lang="es-MX" sz="1600" b="0" dirty="0" smtClean="0">
                <a:solidFill>
                  <a:schemeClr val="tx1"/>
                </a:solidFill>
                <a:effectLst/>
                <a:latin typeface="Arial" pitchFamily="34" charset="0"/>
                <a:cs typeface="Arial" pitchFamily="34" charset="0"/>
              </a:rPr>
              <a:t>*</a:t>
            </a:r>
            <a:r>
              <a:rPr lang="es-MX" sz="1600" dirty="0" smtClean="0">
                <a:solidFill>
                  <a:schemeClr val="tx1"/>
                </a:solidFill>
                <a:effectLst/>
                <a:latin typeface="Arial" pitchFamily="34" charset="0"/>
                <a:cs typeface="Arial" pitchFamily="34" charset="0"/>
              </a:rPr>
              <a:t>Objetivo: </a:t>
            </a:r>
            <a:r>
              <a:rPr lang="es-MX" sz="1600" b="0" dirty="0" smtClean="0">
                <a:solidFill>
                  <a:schemeClr val="tx1"/>
                </a:solidFill>
                <a:effectLst/>
                <a:latin typeface="Arial" pitchFamily="34" charset="0"/>
                <a:cs typeface="Arial" pitchFamily="34" charset="0"/>
              </a:rPr>
              <a:t>Crear un ratón transgénico que portara el gen </a:t>
            </a:r>
            <a:r>
              <a:rPr lang="es-MX" sz="1600" b="0" dirty="0" err="1" smtClean="0">
                <a:solidFill>
                  <a:schemeClr val="tx1"/>
                </a:solidFill>
                <a:effectLst/>
                <a:latin typeface="Arial" pitchFamily="34" charset="0"/>
                <a:cs typeface="Arial" pitchFamily="34" charset="0"/>
              </a:rPr>
              <a:t>brac</a:t>
            </a:r>
            <a:r>
              <a:rPr lang="es-MX" sz="1600" b="0" dirty="0" smtClean="0">
                <a:solidFill>
                  <a:schemeClr val="tx1"/>
                </a:solidFill>
                <a:effectLst/>
                <a:latin typeface="Arial" pitchFamily="34" charset="0"/>
                <a:cs typeface="Arial" pitchFamily="34" charset="0"/>
              </a:rPr>
              <a:t> 1 (</a:t>
            </a:r>
            <a:r>
              <a:rPr lang="es-MX" sz="1600" b="0" dirty="0">
                <a:solidFill>
                  <a:schemeClr val="tx1"/>
                </a:solidFill>
                <a:effectLst/>
              </a:rPr>
              <a:t>gen supresor de tumores humano, que regula el ciclo </a:t>
            </a:r>
            <a:r>
              <a:rPr lang="es-MX" sz="1600" b="0" dirty="0" smtClean="0">
                <a:solidFill>
                  <a:schemeClr val="tx1"/>
                </a:solidFill>
                <a:effectLst/>
              </a:rPr>
              <a:t>celular)</a:t>
            </a:r>
            <a:r>
              <a:rPr lang="es-MX" sz="1600" b="0" dirty="0" smtClean="0">
                <a:solidFill>
                  <a:schemeClr val="tx1"/>
                </a:solidFill>
                <a:effectLst/>
                <a:latin typeface="Arial" pitchFamily="34" charset="0"/>
                <a:cs typeface="Arial" pitchFamily="34" charset="0"/>
              </a:rPr>
              <a:t/>
            </a:r>
            <a:br>
              <a:rPr lang="es-MX" sz="1600" b="0" dirty="0" smtClean="0">
                <a:solidFill>
                  <a:schemeClr val="tx1"/>
                </a:solidFill>
                <a:effectLst/>
                <a:latin typeface="Arial" pitchFamily="34" charset="0"/>
                <a:cs typeface="Arial" pitchFamily="34" charset="0"/>
              </a:rPr>
            </a:br>
            <a:r>
              <a:rPr lang="es-MX" sz="1600" b="0" dirty="0" smtClean="0">
                <a:solidFill>
                  <a:schemeClr val="tx1"/>
                </a:solidFill>
                <a:effectLst/>
                <a:latin typeface="Arial" pitchFamily="34" charset="0"/>
                <a:cs typeface="Arial" pitchFamily="34" charset="0"/>
              </a:rPr>
              <a:t>*Dicho ratón transgénico podría utilizarse entonces como modelo de enfermedad.</a:t>
            </a:r>
            <a:br>
              <a:rPr lang="es-MX" sz="1600" b="0" dirty="0" smtClean="0">
                <a:solidFill>
                  <a:schemeClr val="tx1"/>
                </a:solidFill>
                <a:effectLst/>
                <a:latin typeface="Arial" pitchFamily="34" charset="0"/>
                <a:cs typeface="Arial" pitchFamily="34" charset="0"/>
              </a:rPr>
            </a:br>
            <a:r>
              <a:rPr lang="es-MX" sz="1600" b="0" dirty="0" smtClean="0">
                <a:solidFill>
                  <a:schemeClr val="tx1"/>
                </a:solidFill>
                <a:effectLst/>
                <a:latin typeface="Arial" pitchFamily="34" charset="0"/>
                <a:cs typeface="Arial" pitchFamily="34" charset="0"/>
              </a:rPr>
              <a:t>*</a:t>
            </a:r>
            <a:r>
              <a:rPr lang="es-MX" sz="1600" b="0" dirty="0">
                <a:solidFill>
                  <a:schemeClr val="tx1"/>
                </a:solidFill>
                <a:effectLst/>
                <a:latin typeface="Arial" pitchFamily="34" charset="0"/>
                <a:cs typeface="Arial" pitchFamily="34" charset="0"/>
              </a:rPr>
              <a:t>R</a:t>
            </a:r>
            <a:r>
              <a:rPr lang="es-MX" sz="1600" b="0" dirty="0" smtClean="0">
                <a:solidFill>
                  <a:schemeClr val="tx1"/>
                </a:solidFill>
                <a:effectLst/>
                <a:latin typeface="Arial" pitchFamily="34" charset="0"/>
                <a:cs typeface="Arial" pitchFamily="34" charset="0"/>
              </a:rPr>
              <a:t>ealizar investigaciones en torno al desarrollo del tumor cerebral y ensayar medicamentos para prevenir su crecimiento.</a:t>
            </a:r>
            <a:r>
              <a:rPr lang="es-ES" sz="1600" dirty="0" smtClean="0"/>
              <a:t/>
            </a:r>
            <a:br>
              <a:rPr lang="es-ES" sz="1600" dirty="0" smtClean="0"/>
            </a:br>
            <a:endParaRPr lang="es-ES" sz="1600" b="0" dirty="0">
              <a:effectLst/>
              <a:latin typeface="Arial" pitchFamily="34" charset="0"/>
              <a:cs typeface="Arial" pitchFamily="34" charset="0"/>
            </a:endParaRPr>
          </a:p>
        </p:txBody>
      </p:sp>
      <p:pic>
        <p:nvPicPr>
          <p:cNvPr id="18434" name="Picture 2" descr="Resultado de imagen para tumor cerebral"/>
          <p:cNvPicPr>
            <a:picLocks noChangeAspect="1" noChangeArrowheads="1"/>
          </p:cNvPicPr>
          <p:nvPr/>
        </p:nvPicPr>
        <p:blipFill>
          <a:blip r:embed="rId2" cstate="print"/>
          <a:srcRect/>
          <a:stretch>
            <a:fillRect/>
          </a:stretch>
        </p:blipFill>
        <p:spPr bwMode="auto">
          <a:xfrm>
            <a:off x="2195736" y="4820683"/>
            <a:ext cx="1302831" cy="1579064"/>
          </a:xfrm>
          <a:prstGeom prst="rect">
            <a:avLst/>
          </a:prstGeom>
          <a:noFill/>
        </p:spPr>
      </p:pic>
      <p:pic>
        <p:nvPicPr>
          <p:cNvPr id="3" name="Imagen 2"/>
          <p:cNvPicPr>
            <a:picLocks noChangeAspect="1"/>
          </p:cNvPicPr>
          <p:nvPr/>
        </p:nvPicPr>
        <p:blipFill>
          <a:blip r:embed="rId3" cstate="print"/>
          <a:stretch>
            <a:fillRect/>
          </a:stretch>
        </p:blipFill>
        <p:spPr>
          <a:xfrm>
            <a:off x="4283968" y="4820683"/>
            <a:ext cx="1944216" cy="1579064"/>
          </a:xfrm>
          <a:prstGeom prst="rect">
            <a:avLst/>
          </a:prstGeom>
        </p:spPr>
      </p:pic>
      <p:sp>
        <p:nvSpPr>
          <p:cNvPr id="6" name="1 Título"/>
          <p:cNvSpPr txBox="1">
            <a:spLocks/>
          </p:cNvSpPr>
          <p:nvPr/>
        </p:nvSpPr>
        <p:spPr>
          <a:xfrm>
            <a:off x="503981" y="260648"/>
            <a:ext cx="8183880" cy="691520"/>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s-ES" dirty="0" smtClean="0"/>
              <a:t>¿Qué hicieron?</a:t>
            </a:r>
            <a:endParaRPr lang="es-ES" dirty="0"/>
          </a:p>
        </p:txBody>
      </p:sp>
    </p:spTree>
    <p:extLst>
      <p:ext uri="{BB962C8B-B14F-4D97-AF65-F5344CB8AC3E}">
        <p14:creationId xmlns="" xmlns:p14="http://schemas.microsoft.com/office/powerpoint/2010/main" val="2249646298"/>
      </p:ext>
    </p:extLst>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1412776"/>
            <a:ext cx="8183880" cy="4436555"/>
          </a:xfrm>
        </p:spPr>
        <p:txBody>
          <a:bodyPr>
            <a:normAutofit fontScale="90000"/>
          </a:bodyPr>
          <a:lstStyle/>
          <a:p>
            <a:pPr algn="just">
              <a:lnSpc>
                <a:spcPct val="150000"/>
              </a:lnSpc>
            </a:pPr>
            <a:r>
              <a:rPr lang="es-MX" sz="1800" b="0" dirty="0" smtClean="0">
                <a:solidFill>
                  <a:schemeClr val="tx1"/>
                </a:solidFill>
                <a:effectLst/>
                <a:latin typeface="Arial" pitchFamily="34" charset="0"/>
                <a:cs typeface="Arial" pitchFamily="34" charset="0"/>
              </a:rPr>
              <a:t>1. </a:t>
            </a:r>
            <a:r>
              <a:rPr lang="es-MX" sz="1800" b="0" dirty="0">
                <a:solidFill>
                  <a:schemeClr val="tx1"/>
                </a:solidFill>
                <a:effectLst/>
                <a:latin typeface="Arial" pitchFamily="34" charset="0"/>
                <a:cs typeface="Arial" pitchFamily="34" charset="0"/>
              </a:rPr>
              <a:t>E</a:t>
            </a:r>
            <a:r>
              <a:rPr lang="es-MX" sz="1800" b="0" dirty="0" smtClean="0">
                <a:solidFill>
                  <a:schemeClr val="tx1"/>
                </a:solidFill>
                <a:effectLst/>
                <a:latin typeface="Arial" pitchFamily="34" charset="0"/>
                <a:cs typeface="Arial" pitchFamily="34" charset="0"/>
              </a:rPr>
              <a:t>l genoma (</a:t>
            </a:r>
            <a:r>
              <a:rPr lang="es-MX" sz="1800" b="0" dirty="0">
                <a:solidFill>
                  <a:schemeClr val="tx1"/>
                </a:solidFill>
                <a:effectLst/>
                <a:latin typeface="Arial" pitchFamily="34" charset="0"/>
                <a:cs typeface="Arial" pitchFamily="34" charset="0"/>
              </a:rPr>
              <a:t>totalidad de material </a:t>
            </a:r>
            <a:r>
              <a:rPr lang="es-MX" sz="1800" b="0" dirty="0" smtClean="0">
                <a:solidFill>
                  <a:schemeClr val="tx1"/>
                </a:solidFill>
                <a:effectLst/>
                <a:latin typeface="Arial" pitchFamily="34" charset="0"/>
                <a:cs typeface="Arial" pitchFamily="34" charset="0"/>
              </a:rPr>
              <a:t>genético), queda fijado antes de que el animal llegue a ser fértil. </a:t>
            </a:r>
            <a:br>
              <a:rPr lang="es-MX" sz="1800" b="0" dirty="0" smtClean="0">
                <a:solidFill>
                  <a:schemeClr val="tx1"/>
                </a:solidFill>
                <a:effectLst/>
                <a:latin typeface="Arial" pitchFamily="34" charset="0"/>
                <a:cs typeface="Arial" pitchFamily="34" charset="0"/>
              </a:rPr>
            </a:br>
            <a:r>
              <a:rPr lang="es-MX" sz="1800" dirty="0" smtClean="0">
                <a:solidFill>
                  <a:srgbClr val="FF0000"/>
                </a:solidFill>
                <a:effectLst/>
                <a:latin typeface="Arial" pitchFamily="34" charset="0"/>
                <a:cs typeface="Arial" pitchFamily="34" charset="0"/>
              </a:rPr>
              <a:t>La inserción de material genético adicional en el genoma no afecta a las células madre. (analizar su estructura y su secuencia).</a:t>
            </a:r>
            <a:br>
              <a:rPr lang="es-MX" sz="1800" dirty="0" smtClean="0">
                <a:solidFill>
                  <a:srgbClr val="FF0000"/>
                </a:solidFill>
                <a:effectLst/>
                <a:latin typeface="Arial" pitchFamily="34" charset="0"/>
                <a:cs typeface="Arial" pitchFamily="34" charset="0"/>
              </a:rPr>
            </a:br>
            <a:r>
              <a:rPr lang="es-MX" sz="1800" b="0" dirty="0">
                <a:solidFill>
                  <a:schemeClr val="tx1"/>
                </a:solidFill>
                <a:effectLst/>
                <a:latin typeface="Arial" pitchFamily="34" charset="0"/>
                <a:cs typeface="Arial" pitchFamily="34" charset="0"/>
              </a:rPr>
              <a:t>2</a:t>
            </a:r>
            <a:r>
              <a:rPr lang="es-MX" sz="1800" dirty="0" smtClean="0">
                <a:solidFill>
                  <a:schemeClr val="tx1"/>
                </a:solidFill>
                <a:effectLst/>
                <a:latin typeface="Arial" pitchFamily="34" charset="0"/>
                <a:cs typeface="Arial" pitchFamily="34" charset="0"/>
              </a:rPr>
              <a:t>. Condición para la eliminación o la inserción de genes:</a:t>
            </a:r>
            <a:r>
              <a:rPr lang="es-MX" sz="1800" b="0" dirty="0" smtClean="0">
                <a:solidFill>
                  <a:schemeClr val="tx1"/>
                </a:solidFill>
                <a:effectLst/>
                <a:latin typeface="Arial" pitchFamily="34" charset="0"/>
                <a:cs typeface="Arial" pitchFamily="34" charset="0"/>
              </a:rPr>
              <a:t> que sea posible transferir a la célula ADN recombinante que se integre firmemente en el ADN del mamífero</a:t>
            </a:r>
            <a:r>
              <a:rPr lang="es-MX" sz="1800" b="0" dirty="0">
                <a:solidFill>
                  <a:schemeClr val="tx1"/>
                </a:solidFill>
                <a:effectLst/>
                <a:latin typeface="Arial" pitchFamily="34" charset="0"/>
                <a:cs typeface="Arial" pitchFamily="34" charset="0"/>
              </a:rPr>
              <a:t>.</a:t>
            </a:r>
            <a:br>
              <a:rPr lang="es-MX" sz="1800" b="0" dirty="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3. </a:t>
            </a:r>
            <a:r>
              <a:rPr lang="es-MX" sz="1800" dirty="0" err="1" smtClean="0">
                <a:solidFill>
                  <a:schemeClr val="tx1"/>
                </a:solidFill>
                <a:effectLst/>
                <a:latin typeface="Arial" pitchFamily="34" charset="0"/>
                <a:cs typeface="Arial" pitchFamily="34" charset="0"/>
              </a:rPr>
              <a:t>Microinyección</a:t>
            </a:r>
            <a:r>
              <a:rPr lang="es-MX" sz="1800" dirty="0" smtClean="0">
                <a:solidFill>
                  <a:schemeClr val="tx1"/>
                </a:solidFill>
                <a:effectLst/>
                <a:latin typeface="Arial" pitchFamily="34" charset="0"/>
                <a:cs typeface="Arial" pitchFamily="34" charset="0"/>
              </a:rPr>
              <a:t>:</a:t>
            </a:r>
            <a:r>
              <a:rPr lang="es-MX" sz="1800" b="0" dirty="0">
                <a:solidFill>
                  <a:schemeClr val="tx1"/>
                </a:solidFill>
                <a:effectLst/>
                <a:latin typeface="Arial" pitchFamily="34" charset="0"/>
                <a:cs typeface="Arial" pitchFamily="34" charset="0"/>
              </a:rPr>
              <a:t> </a:t>
            </a:r>
            <a:r>
              <a:rPr lang="es-MX" sz="1800" b="0" dirty="0" smtClean="0">
                <a:solidFill>
                  <a:schemeClr val="tx1"/>
                </a:solidFill>
                <a:effectLst/>
                <a:latin typeface="Arial" pitchFamily="34" charset="0"/>
                <a:cs typeface="Arial" pitchFamily="34" charset="0"/>
              </a:rPr>
              <a:t>Forma </a:t>
            </a:r>
            <a:r>
              <a:rPr lang="es-MX" sz="1800" b="0" dirty="0">
                <a:solidFill>
                  <a:schemeClr val="tx1"/>
                </a:solidFill>
                <a:effectLst/>
                <a:latin typeface="Arial" pitchFamily="34" charset="0"/>
                <a:cs typeface="Arial" pitchFamily="34" charset="0"/>
              </a:rPr>
              <a:t>de insertar un gen </a:t>
            </a:r>
            <a:r>
              <a:rPr lang="es-MX" sz="1800" b="0" dirty="0" smtClean="0">
                <a:solidFill>
                  <a:schemeClr val="tx1"/>
                </a:solidFill>
                <a:effectLst/>
                <a:latin typeface="Arial" pitchFamily="34" charset="0"/>
                <a:cs typeface="Arial" pitchFamily="34" charset="0"/>
              </a:rPr>
              <a:t>exógeno (fuera) del mamífero inyectando </a:t>
            </a:r>
            <a:r>
              <a:rPr lang="es-MX" sz="1800" b="0" dirty="0">
                <a:solidFill>
                  <a:schemeClr val="tx1"/>
                </a:solidFill>
                <a:effectLst/>
                <a:latin typeface="Arial" pitchFamily="34" charset="0"/>
                <a:cs typeface="Arial" pitchFamily="34" charset="0"/>
              </a:rPr>
              <a:t>una porción de ADN en el núcleo </a:t>
            </a:r>
            <a:r>
              <a:rPr lang="es-MX" sz="1800" b="0" dirty="0" smtClean="0">
                <a:solidFill>
                  <a:schemeClr val="tx1"/>
                </a:solidFill>
                <a:effectLst/>
                <a:latin typeface="Arial" pitchFamily="34" charset="0"/>
                <a:cs typeface="Arial" pitchFamily="34" charset="0"/>
              </a:rPr>
              <a:t>integrándose </a:t>
            </a:r>
            <a:r>
              <a:rPr lang="es-MX" sz="1800" b="0" dirty="0">
                <a:solidFill>
                  <a:schemeClr val="tx1"/>
                </a:solidFill>
                <a:effectLst/>
                <a:latin typeface="Arial" pitchFamily="34" charset="0"/>
                <a:cs typeface="Arial" pitchFamily="34" charset="0"/>
              </a:rPr>
              <a:t>en el </a:t>
            </a:r>
            <a:r>
              <a:rPr lang="es-MX" sz="1800" b="0" dirty="0" smtClean="0">
                <a:solidFill>
                  <a:schemeClr val="tx1"/>
                </a:solidFill>
                <a:effectLst/>
                <a:latin typeface="Arial" pitchFamily="34" charset="0"/>
                <a:cs typeface="Arial" pitchFamily="34" charset="0"/>
              </a:rPr>
              <a:t>genoma.</a:t>
            </a:r>
            <a:br>
              <a:rPr lang="es-MX" sz="1800" b="0" dirty="0" smtClean="0">
                <a:solidFill>
                  <a:schemeClr val="tx1"/>
                </a:solidFill>
                <a:effectLst/>
                <a:latin typeface="Arial" pitchFamily="34" charset="0"/>
                <a:cs typeface="Arial" pitchFamily="34" charset="0"/>
              </a:rPr>
            </a:br>
            <a:r>
              <a:rPr lang="es-ES" sz="1800" b="0" dirty="0">
                <a:solidFill>
                  <a:schemeClr val="tx1"/>
                </a:solidFill>
                <a:effectLst/>
                <a:latin typeface="Arial" pitchFamily="34" charset="0"/>
                <a:cs typeface="Arial" pitchFamily="34" charset="0"/>
              </a:rPr>
              <a:t>4</a:t>
            </a:r>
            <a:r>
              <a:rPr lang="es-ES" sz="1800" b="0" dirty="0" smtClean="0">
                <a:solidFill>
                  <a:schemeClr val="tx1"/>
                </a:solidFill>
                <a:effectLst/>
                <a:latin typeface="Arial" pitchFamily="34" charset="0"/>
                <a:cs typeface="Arial" pitchFamily="34" charset="0"/>
              </a:rPr>
              <a:t>.</a:t>
            </a:r>
            <a:r>
              <a:rPr lang="es-MX" sz="1800" dirty="0" smtClean="0">
                <a:solidFill>
                  <a:schemeClr val="tx1"/>
                </a:solidFill>
                <a:effectLst/>
                <a:latin typeface="Arial" pitchFamily="34" charset="0"/>
                <a:cs typeface="Arial" pitchFamily="34" charset="0"/>
              </a:rPr>
              <a:t>Preparación </a:t>
            </a:r>
            <a:r>
              <a:rPr lang="es-MX" sz="1800" dirty="0">
                <a:solidFill>
                  <a:schemeClr val="tx1"/>
                </a:solidFill>
                <a:effectLst/>
                <a:latin typeface="Arial" pitchFamily="34" charset="0"/>
                <a:cs typeface="Arial" pitchFamily="34" charset="0"/>
              </a:rPr>
              <a:t>del ADN:</a:t>
            </a:r>
            <a:r>
              <a:rPr lang="es-MX" sz="1800" b="0" dirty="0">
                <a:solidFill>
                  <a:schemeClr val="tx1"/>
                </a:solidFill>
                <a:effectLst/>
                <a:latin typeface="Arial" pitchFamily="34" charset="0"/>
                <a:cs typeface="Arial" pitchFamily="34" charset="0"/>
              </a:rPr>
              <a:t> </a:t>
            </a:r>
            <a:r>
              <a:rPr lang="es-MX" sz="1800" b="0" dirty="0" smtClean="0">
                <a:solidFill>
                  <a:schemeClr val="tx1"/>
                </a:solidFill>
                <a:effectLst/>
                <a:latin typeface="Arial" pitchFamily="34" charset="0"/>
                <a:cs typeface="Arial" pitchFamily="34" charset="0"/>
              </a:rPr>
              <a:t>purificar el ADN.</a:t>
            </a:r>
            <a:br>
              <a:rPr lang="es-MX" sz="1800" b="0" dirty="0" smtClean="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5. Modificar (conteniendo elementos </a:t>
            </a:r>
            <a:r>
              <a:rPr lang="es-MX" sz="1800" b="0" dirty="0">
                <a:solidFill>
                  <a:schemeClr val="tx1"/>
                </a:solidFill>
                <a:effectLst/>
                <a:latin typeface="Arial" pitchFamily="34" charset="0"/>
                <a:cs typeface="Arial" pitchFamily="34" charset="0"/>
              </a:rPr>
              <a:t>de regulación de un gen y las secuencias de  codificación de proteínas de otro </a:t>
            </a:r>
            <a:r>
              <a:rPr lang="es-MX" sz="1800" b="0" dirty="0" smtClean="0">
                <a:solidFill>
                  <a:schemeClr val="tx1"/>
                </a:solidFill>
                <a:effectLst/>
                <a:latin typeface="Arial" pitchFamily="34" charset="0"/>
                <a:cs typeface="Arial" pitchFamily="34" charset="0"/>
              </a:rPr>
              <a:t>gen)</a:t>
            </a:r>
            <a:br>
              <a:rPr lang="es-MX" sz="1800" b="0" dirty="0" smtClean="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6. El </a:t>
            </a:r>
            <a:r>
              <a:rPr lang="es-MX" sz="1800" b="0" dirty="0">
                <a:solidFill>
                  <a:schemeClr val="tx1"/>
                </a:solidFill>
                <a:effectLst/>
                <a:latin typeface="Arial" pitchFamily="34" charset="0"/>
                <a:cs typeface="Arial" pitchFamily="34" charset="0"/>
              </a:rPr>
              <a:t>ADN preparado se inserta en un vector </a:t>
            </a:r>
            <a:r>
              <a:rPr lang="es-MX" sz="1800" b="0" dirty="0" smtClean="0">
                <a:solidFill>
                  <a:schemeClr val="tx1"/>
                </a:solidFill>
                <a:effectLst/>
                <a:latin typeface="Arial" pitchFamily="34" charset="0"/>
                <a:cs typeface="Arial" pitchFamily="34" charset="0"/>
              </a:rPr>
              <a:t>(algo que viaja a través de en forma de fago) y </a:t>
            </a:r>
            <a:r>
              <a:rPr lang="es-MX" sz="1800" b="0" dirty="0">
                <a:solidFill>
                  <a:schemeClr val="tx1"/>
                </a:solidFill>
                <a:effectLst/>
                <a:latin typeface="Arial" pitchFamily="34" charset="0"/>
                <a:cs typeface="Arial" pitchFamily="34" charset="0"/>
              </a:rPr>
              <a:t>se reproduce en </a:t>
            </a:r>
            <a:r>
              <a:rPr lang="es-MX" sz="1800" b="0" dirty="0" smtClean="0">
                <a:solidFill>
                  <a:schemeClr val="tx1"/>
                </a:solidFill>
                <a:effectLst/>
                <a:latin typeface="Arial" pitchFamily="34" charset="0"/>
                <a:cs typeface="Arial" pitchFamily="34" charset="0"/>
              </a:rPr>
              <a:t>bacterias usando el  </a:t>
            </a:r>
            <a:r>
              <a:rPr lang="es-MX" sz="1800" b="0" dirty="0">
                <a:solidFill>
                  <a:schemeClr val="tx1"/>
                </a:solidFill>
                <a:effectLst/>
                <a:latin typeface="Arial" pitchFamily="34" charset="0"/>
                <a:cs typeface="Arial" pitchFamily="34" charset="0"/>
              </a:rPr>
              <a:t>método  </a:t>
            </a:r>
            <a:r>
              <a:rPr lang="es-MX" sz="1800" b="0" dirty="0" smtClean="0">
                <a:solidFill>
                  <a:schemeClr val="tx1"/>
                </a:solidFill>
                <a:effectLst/>
                <a:latin typeface="Arial" pitchFamily="34" charset="0"/>
                <a:cs typeface="Arial" pitchFamily="34" charset="0"/>
              </a:rPr>
              <a:t>CRISPR/Cas9 con enzimas. </a:t>
            </a:r>
            <a:endParaRPr lang="es-ES" sz="1800" b="0" dirty="0">
              <a:solidFill>
                <a:schemeClr val="tx1"/>
              </a:solidFill>
              <a:effectLst/>
              <a:latin typeface="Arial" pitchFamily="34" charset="0"/>
              <a:cs typeface="Arial" pitchFamily="34" charset="0"/>
            </a:endParaRPr>
          </a:p>
        </p:txBody>
      </p:sp>
      <p:sp>
        <p:nvSpPr>
          <p:cNvPr id="4" name="1 Título"/>
          <p:cNvSpPr txBox="1">
            <a:spLocks/>
          </p:cNvSpPr>
          <p:nvPr/>
        </p:nvSpPr>
        <p:spPr>
          <a:xfrm>
            <a:off x="539552" y="0"/>
            <a:ext cx="8183880" cy="691520"/>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es-ES" dirty="0" smtClean="0"/>
              <a:t>Transcurso para su desarrollo:</a:t>
            </a:r>
            <a:endParaRPr lang="es-ES" dirty="0"/>
          </a:p>
        </p:txBody>
      </p:sp>
    </p:spTree>
    <p:extLst>
      <p:ext uri="{BB962C8B-B14F-4D97-AF65-F5344CB8AC3E}">
        <p14:creationId xmlns="" xmlns:p14="http://schemas.microsoft.com/office/powerpoint/2010/main" val="2331781173"/>
      </p:ext>
    </p:extLst>
  </p:cSld>
  <p:clrMapOvr>
    <a:masterClrMapping/>
  </p:clrMapOvr>
  <p:transition>
    <p:split orient="ver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052736"/>
            <a:ext cx="8183880" cy="4984414"/>
          </a:xfrm>
        </p:spPr>
        <p:txBody>
          <a:bodyPr>
            <a:normAutofit fontScale="90000"/>
          </a:bodyPr>
          <a:lstStyle/>
          <a:p>
            <a:pPr algn="just">
              <a:lnSpc>
                <a:spcPct val="150000"/>
              </a:lnSpc>
            </a:pPr>
            <a:r>
              <a:rPr lang="es-ES" sz="1600" b="0" dirty="0" smtClean="0">
                <a:solidFill>
                  <a:schemeClr val="tx1"/>
                </a:solidFill>
                <a:effectLst/>
                <a:latin typeface="Arial" pitchFamily="34" charset="0"/>
                <a:cs typeface="Arial" pitchFamily="34" charset="0"/>
              </a:rPr>
              <a:t/>
            </a:r>
            <a:br>
              <a:rPr lang="es-ES" sz="1600" b="0" dirty="0" smtClean="0">
                <a:solidFill>
                  <a:schemeClr val="tx1"/>
                </a:solidFill>
                <a:effectLst/>
                <a:latin typeface="Arial" pitchFamily="34" charset="0"/>
                <a:cs typeface="Arial" pitchFamily="34" charset="0"/>
              </a:rPr>
            </a:br>
            <a:r>
              <a:rPr lang="es-ES" sz="1800" b="0" dirty="0">
                <a:solidFill>
                  <a:schemeClr val="tx1"/>
                </a:solidFill>
                <a:effectLst/>
                <a:latin typeface="Arial" pitchFamily="34" charset="0"/>
                <a:cs typeface="Arial" pitchFamily="34" charset="0"/>
              </a:rPr>
              <a:t>7</a:t>
            </a:r>
            <a:r>
              <a:rPr lang="es-ES" sz="1800" b="0" dirty="0" smtClean="0">
                <a:solidFill>
                  <a:schemeClr val="tx1"/>
                </a:solidFill>
                <a:effectLst/>
                <a:latin typeface="Arial" pitchFamily="34" charset="0"/>
                <a:cs typeface="Arial" pitchFamily="34" charset="0"/>
              </a:rPr>
              <a:t>. </a:t>
            </a:r>
            <a:r>
              <a:rPr lang="es-MX" sz="1800" dirty="0" smtClean="0">
                <a:solidFill>
                  <a:schemeClr val="tx1"/>
                </a:solidFill>
                <a:effectLst/>
                <a:latin typeface="Arial" pitchFamily="34" charset="0"/>
                <a:cs typeface="Arial" pitchFamily="34" charset="0"/>
              </a:rPr>
              <a:t>Preparación del receptor: </a:t>
            </a:r>
            <a:r>
              <a:rPr lang="es-MX" sz="1800" b="0" dirty="0" smtClean="0">
                <a:solidFill>
                  <a:schemeClr val="tx1"/>
                </a:solidFill>
                <a:effectLst/>
                <a:latin typeface="Arial" pitchFamily="34" charset="0"/>
                <a:cs typeface="Arial" pitchFamily="34" charset="0"/>
              </a:rPr>
              <a:t>para obtener los embriones de ratón, se aplica un tratamiento hormonal a ratones vírgenes con el fin de sincronizar sus ciclos y provocar la </a:t>
            </a:r>
            <a:r>
              <a:rPr lang="es-MX" sz="1800" b="0" dirty="0">
                <a:solidFill>
                  <a:schemeClr val="tx1"/>
                </a:solidFill>
                <a:effectLst/>
                <a:latin typeface="Arial" pitchFamily="34" charset="0"/>
                <a:cs typeface="Arial" pitchFamily="34" charset="0"/>
              </a:rPr>
              <a:t>súper ovulación </a:t>
            </a:r>
            <a:r>
              <a:rPr lang="es-MX" sz="1800" b="0" dirty="0" smtClean="0">
                <a:solidFill>
                  <a:schemeClr val="tx1"/>
                </a:solidFill>
                <a:effectLst/>
                <a:latin typeface="Arial" pitchFamily="34" charset="0"/>
                <a:cs typeface="Arial" pitchFamily="34" charset="0"/>
              </a:rPr>
              <a:t>(produciéndose </a:t>
            </a:r>
            <a:r>
              <a:rPr lang="es-MX" sz="1800" b="0" dirty="0">
                <a:solidFill>
                  <a:schemeClr val="tx1"/>
                </a:solidFill>
                <a:effectLst/>
                <a:latin typeface="Arial" pitchFamily="34" charset="0"/>
                <a:cs typeface="Arial" pitchFamily="34" charset="0"/>
              </a:rPr>
              <a:t>así un mayor número de óvulos de lo </a:t>
            </a:r>
            <a:r>
              <a:rPr lang="es-MX" sz="1800" b="0" dirty="0" smtClean="0">
                <a:solidFill>
                  <a:schemeClr val="tx1"/>
                </a:solidFill>
                <a:effectLst/>
                <a:latin typeface="Arial" pitchFamily="34" charset="0"/>
                <a:cs typeface="Arial" pitchFamily="34" charset="0"/>
              </a:rPr>
              <a:t>habitual). </a:t>
            </a:r>
            <a:br>
              <a:rPr lang="es-MX" sz="1800" b="0" dirty="0" smtClean="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8. Los pronúcleos (</a:t>
            </a:r>
            <a:r>
              <a:rPr lang="es-ES" sz="1800" b="0" dirty="0" smtClean="0">
                <a:solidFill>
                  <a:schemeClr val="tx1"/>
                </a:solidFill>
                <a:effectLst/>
                <a:latin typeface="Arial" pitchFamily="34" charset="0"/>
                <a:cs typeface="Arial" pitchFamily="34" charset="0"/>
              </a:rPr>
              <a:t>núcleo de los gametos)</a:t>
            </a:r>
            <a:r>
              <a:rPr lang="es-MX" sz="1800" b="0" dirty="0" smtClean="0">
                <a:solidFill>
                  <a:schemeClr val="tx1"/>
                </a:solidFill>
                <a:effectLst/>
                <a:latin typeface="Arial" pitchFamily="34" charset="0"/>
                <a:cs typeface="Arial" pitchFamily="34" charset="0"/>
              </a:rPr>
              <a:t> </a:t>
            </a:r>
            <a:r>
              <a:rPr lang="es-MX" sz="1800" b="0" dirty="0">
                <a:solidFill>
                  <a:schemeClr val="tx1"/>
                </a:solidFill>
                <a:effectLst/>
                <a:latin typeface="Arial" pitchFamily="34" charset="0"/>
                <a:cs typeface="Arial" pitchFamily="34" charset="0"/>
              </a:rPr>
              <a:t>pueden detectarse a las 8-12 horas de la </a:t>
            </a:r>
            <a:r>
              <a:rPr lang="es-MX" sz="1800" b="0" dirty="0" smtClean="0">
                <a:solidFill>
                  <a:schemeClr val="tx1"/>
                </a:solidFill>
                <a:effectLst/>
                <a:latin typeface="Arial" pitchFamily="34" charset="0"/>
                <a:cs typeface="Arial" pitchFamily="34" charset="0"/>
              </a:rPr>
              <a:t>fecundación</a:t>
            </a:r>
            <a:br>
              <a:rPr lang="es-MX" sz="1800" b="0" dirty="0" smtClean="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9.  </a:t>
            </a:r>
            <a:r>
              <a:rPr lang="es-MX" sz="1800" b="0" dirty="0">
                <a:solidFill>
                  <a:schemeClr val="tx1"/>
                </a:solidFill>
                <a:effectLst/>
                <a:latin typeface="Arial" pitchFamily="34" charset="0"/>
                <a:cs typeface="Arial" pitchFamily="34" charset="0"/>
              </a:rPr>
              <a:t>El ADN modificado solo se inyecta en uno de los pronúcleos. En cada </a:t>
            </a:r>
            <a:r>
              <a:rPr lang="es-MX" sz="1800" b="0" dirty="0" err="1">
                <a:solidFill>
                  <a:schemeClr val="tx1"/>
                </a:solidFill>
                <a:effectLst/>
                <a:latin typeface="Arial" pitchFamily="34" charset="0"/>
                <a:cs typeface="Arial" pitchFamily="34" charset="0"/>
              </a:rPr>
              <a:t>microinyección</a:t>
            </a:r>
            <a:r>
              <a:rPr lang="es-MX" sz="1800" b="0" dirty="0">
                <a:solidFill>
                  <a:schemeClr val="tx1"/>
                </a:solidFill>
                <a:effectLst/>
                <a:latin typeface="Arial" pitchFamily="34" charset="0"/>
                <a:cs typeface="Arial" pitchFamily="34" charset="0"/>
              </a:rPr>
              <a:t> hay de 50 a </a:t>
            </a:r>
            <a:r>
              <a:rPr lang="es-MX" sz="1800" b="0" dirty="0" smtClean="0">
                <a:solidFill>
                  <a:schemeClr val="tx1"/>
                </a:solidFill>
                <a:effectLst/>
                <a:latin typeface="Arial" pitchFamily="34" charset="0"/>
                <a:cs typeface="Arial" pitchFamily="34" charset="0"/>
              </a:rPr>
              <a:t>500 </a:t>
            </a:r>
            <a:r>
              <a:rPr lang="es-MX" sz="1800" b="0" dirty="0">
                <a:solidFill>
                  <a:schemeClr val="tx1"/>
                </a:solidFill>
                <a:effectLst/>
                <a:latin typeface="Arial" pitchFamily="34" charset="0"/>
                <a:cs typeface="Arial" pitchFamily="34" charset="0"/>
              </a:rPr>
              <a:t>copias del ADN </a:t>
            </a:r>
            <a:r>
              <a:rPr lang="es-MX" sz="1800" b="0" dirty="0" smtClean="0">
                <a:solidFill>
                  <a:schemeClr val="tx1"/>
                </a:solidFill>
                <a:effectLst/>
                <a:latin typeface="Arial" pitchFamily="34" charset="0"/>
                <a:cs typeface="Arial" pitchFamily="34" charset="0"/>
              </a:rPr>
              <a:t>modificado.</a:t>
            </a:r>
            <a:r>
              <a:rPr lang="es-ES" sz="1800" b="0" dirty="0">
                <a:solidFill>
                  <a:schemeClr val="tx1"/>
                </a:solidFill>
                <a:effectLst/>
                <a:latin typeface="Arial" pitchFamily="34" charset="0"/>
                <a:cs typeface="Arial" pitchFamily="34" charset="0"/>
              </a:rPr>
              <a:t/>
            </a:r>
            <a:br>
              <a:rPr lang="es-ES" sz="1800" b="0" dirty="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10. Transferencia del </a:t>
            </a:r>
            <a:r>
              <a:rPr lang="es-MX" sz="1800" b="0" dirty="0">
                <a:solidFill>
                  <a:schemeClr val="tx1"/>
                </a:solidFill>
                <a:effectLst/>
                <a:latin typeface="Arial" pitchFamily="34" charset="0"/>
                <a:cs typeface="Arial" pitchFamily="34" charset="0"/>
              </a:rPr>
              <a:t>embrión al oviducto de una hembra de ratón con un embarazo </a:t>
            </a:r>
            <a:r>
              <a:rPr lang="es-MX" sz="1800" b="0" dirty="0" smtClean="0">
                <a:solidFill>
                  <a:schemeClr val="tx1"/>
                </a:solidFill>
                <a:effectLst/>
                <a:latin typeface="Arial" pitchFamily="34" charset="0"/>
                <a:cs typeface="Arial" pitchFamily="34" charset="0"/>
              </a:rPr>
              <a:t>ficticio (apareamiento </a:t>
            </a:r>
            <a:r>
              <a:rPr lang="es-MX" sz="1800" b="0" dirty="0">
                <a:solidFill>
                  <a:schemeClr val="tx1"/>
                </a:solidFill>
                <a:effectLst/>
                <a:latin typeface="Arial" pitchFamily="34" charset="0"/>
                <a:cs typeface="Arial" pitchFamily="34" charset="0"/>
              </a:rPr>
              <a:t>con un ratón </a:t>
            </a:r>
            <a:r>
              <a:rPr lang="es-MX" sz="1800" b="0" dirty="0" smtClean="0">
                <a:solidFill>
                  <a:schemeClr val="tx1"/>
                </a:solidFill>
                <a:effectLst/>
                <a:latin typeface="Arial" pitchFamily="34" charset="0"/>
                <a:cs typeface="Arial" pitchFamily="34" charset="0"/>
              </a:rPr>
              <a:t>esterilizado) ha iniciándose </a:t>
            </a:r>
            <a:r>
              <a:rPr lang="es-MX" sz="1800" b="0" dirty="0">
                <a:solidFill>
                  <a:schemeClr val="tx1"/>
                </a:solidFill>
                <a:effectLst/>
                <a:latin typeface="Arial" pitchFamily="34" charset="0"/>
                <a:cs typeface="Arial" pitchFamily="34" charset="0"/>
              </a:rPr>
              <a:t>el ciclo hormonal del embarazo sin portar ningún embrión</a:t>
            </a:r>
            <a:r>
              <a:rPr lang="es-MX" sz="1800" b="0" dirty="0" smtClean="0">
                <a:solidFill>
                  <a:schemeClr val="tx1"/>
                </a:solidFill>
                <a:effectLst/>
                <a:latin typeface="Arial" pitchFamily="34" charset="0"/>
                <a:cs typeface="Arial" pitchFamily="34" charset="0"/>
              </a:rPr>
              <a:t>.</a:t>
            </a:r>
            <a:br>
              <a:rPr lang="es-MX" sz="1800" b="0" dirty="0" smtClean="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11. </a:t>
            </a:r>
            <a:r>
              <a:rPr lang="es-MX" sz="1800" b="0" dirty="0">
                <a:solidFill>
                  <a:schemeClr val="tx1"/>
                </a:solidFill>
                <a:effectLst/>
                <a:latin typeface="Arial" pitchFamily="34" charset="0"/>
                <a:cs typeface="Arial" pitchFamily="34" charset="0"/>
              </a:rPr>
              <a:t>Los embriones implantados se desarrollan normalmente en esta madre adoptiva con la que permanecen durante 3 semanas después del parto</a:t>
            </a:r>
            <a:r>
              <a:rPr lang="es-MX" sz="1800" b="0" dirty="0" smtClean="0">
                <a:solidFill>
                  <a:schemeClr val="tx1"/>
                </a:solidFill>
                <a:effectLst/>
                <a:latin typeface="Arial" pitchFamily="34" charset="0"/>
                <a:cs typeface="Arial" pitchFamily="34" charset="0"/>
              </a:rPr>
              <a:t>.</a:t>
            </a:r>
            <a:br>
              <a:rPr lang="es-MX" sz="1800" b="0" dirty="0" smtClean="0">
                <a:solidFill>
                  <a:schemeClr val="tx1"/>
                </a:solidFill>
                <a:effectLst/>
                <a:latin typeface="Arial" pitchFamily="34" charset="0"/>
                <a:cs typeface="Arial" pitchFamily="34" charset="0"/>
              </a:rPr>
            </a:br>
            <a:r>
              <a:rPr lang="es-MX" sz="1800" b="0" dirty="0" smtClean="0">
                <a:solidFill>
                  <a:schemeClr val="tx1"/>
                </a:solidFill>
                <a:effectLst/>
                <a:latin typeface="Arial" pitchFamily="34" charset="0"/>
                <a:cs typeface="Arial" pitchFamily="34" charset="0"/>
              </a:rPr>
              <a:t>12. </a:t>
            </a:r>
            <a:r>
              <a:rPr lang="es-MX" sz="1800" b="0" dirty="0">
                <a:solidFill>
                  <a:schemeClr val="tx1"/>
                </a:solidFill>
                <a:effectLst/>
                <a:latin typeface="Arial" pitchFamily="34" charset="0"/>
                <a:cs typeface="Arial" pitchFamily="34" charset="0"/>
              </a:rPr>
              <a:t>Por consiguiente se someterán a análisis para ver si el ADN inyectado se ha integrado en el </a:t>
            </a:r>
            <a:r>
              <a:rPr lang="es-MX" sz="1800" b="0" dirty="0" smtClean="0">
                <a:solidFill>
                  <a:schemeClr val="tx1"/>
                </a:solidFill>
                <a:effectLst/>
                <a:latin typeface="Arial" pitchFamily="34" charset="0"/>
                <a:cs typeface="Arial" pitchFamily="34" charset="0"/>
              </a:rPr>
              <a:t>genoma (presencia </a:t>
            </a:r>
            <a:r>
              <a:rPr lang="es-MX" sz="1800" b="0" dirty="0">
                <a:solidFill>
                  <a:schemeClr val="tx1"/>
                </a:solidFill>
                <a:effectLst/>
                <a:latin typeface="Arial" pitchFamily="34" charset="0"/>
                <a:cs typeface="Arial" pitchFamily="34" charset="0"/>
              </a:rPr>
              <a:t>en todas y cada una de sus </a:t>
            </a:r>
            <a:r>
              <a:rPr lang="es-MX" sz="1800" b="0" dirty="0" smtClean="0">
                <a:solidFill>
                  <a:schemeClr val="tx1"/>
                </a:solidFill>
                <a:effectLst/>
                <a:latin typeface="Arial" pitchFamily="34" charset="0"/>
                <a:cs typeface="Arial" pitchFamily="34" charset="0"/>
              </a:rPr>
              <a:t>células). </a:t>
            </a:r>
            <a:r>
              <a:rPr lang="es-ES" sz="1800" b="0" dirty="0" smtClean="0">
                <a:solidFill>
                  <a:schemeClr val="tx1"/>
                </a:solidFill>
                <a:effectLst/>
                <a:latin typeface="Arial" pitchFamily="34" charset="0"/>
                <a:cs typeface="Arial" pitchFamily="34" charset="0"/>
              </a:rPr>
              <a:t/>
            </a:r>
            <a:br>
              <a:rPr lang="es-ES" sz="1800" b="0" dirty="0" smtClean="0">
                <a:solidFill>
                  <a:schemeClr val="tx1"/>
                </a:solidFill>
                <a:effectLst/>
                <a:latin typeface="Arial" pitchFamily="34" charset="0"/>
                <a:cs typeface="Arial" pitchFamily="34" charset="0"/>
              </a:rPr>
            </a:br>
            <a:endParaRPr lang="es-ES" sz="1800" b="0" dirty="0">
              <a:solidFill>
                <a:schemeClr val="tx1"/>
              </a:solidFill>
              <a:effectLst/>
              <a:latin typeface="Arial" pitchFamily="34" charset="0"/>
              <a:cs typeface="Arial" pitchFamily="34" charset="0"/>
            </a:endParaRPr>
          </a:p>
        </p:txBody>
      </p:sp>
      <p:sp>
        <p:nvSpPr>
          <p:cNvPr id="16386" name="AutoShape 2" descr="Resultado de imagen para TRANSGENESI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4" name="Imagen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051720" y="5589240"/>
            <a:ext cx="3601686" cy="1091557"/>
          </a:xfrm>
          <a:prstGeom prst="rect">
            <a:avLst/>
          </a:prstGeom>
        </p:spPr>
      </p:pic>
      <p:pic>
        <p:nvPicPr>
          <p:cNvPr id="5" name="Picture 2" descr="Resultado de imagen para insercion de genes"/>
          <p:cNvPicPr>
            <a:picLocks noChangeAspect="1" noChangeArrowheads="1"/>
          </p:cNvPicPr>
          <p:nvPr/>
        </p:nvPicPr>
        <p:blipFill>
          <a:blip r:embed="rId3" cstate="print"/>
          <a:srcRect/>
          <a:stretch>
            <a:fillRect/>
          </a:stretch>
        </p:blipFill>
        <p:spPr bwMode="auto">
          <a:xfrm>
            <a:off x="5292080" y="5661248"/>
            <a:ext cx="1374415" cy="1029485"/>
          </a:xfrm>
          <a:prstGeom prst="rect">
            <a:avLst/>
          </a:prstGeom>
          <a:noFill/>
        </p:spPr>
      </p:pic>
    </p:spTree>
    <p:extLst>
      <p:ext uri="{BB962C8B-B14F-4D97-AF65-F5344CB8AC3E}">
        <p14:creationId xmlns="" xmlns:p14="http://schemas.microsoft.com/office/powerpoint/2010/main" val="3254856602"/>
      </p:ext>
    </p:extLst>
  </p:cSld>
  <p:clrMapOvr>
    <a:masterClrMapping/>
  </p:clrMapOvr>
  <p:transition>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2051720" y="332656"/>
            <a:ext cx="5688632" cy="555984"/>
          </a:xfrm>
        </p:spPr>
        <p:txBody>
          <a:bodyPr>
            <a:normAutofit/>
          </a:bodyPr>
          <a:lstStyle/>
          <a:p>
            <a:r>
              <a:rPr lang="es-ES" dirty="0"/>
              <a:t>¿Qué descubrieron? </a:t>
            </a:r>
            <a:endParaRPr lang="es-MX" dirty="0"/>
          </a:p>
        </p:txBody>
      </p:sp>
      <p:sp>
        <p:nvSpPr>
          <p:cNvPr id="4" name="Rectángulo 3"/>
          <p:cNvSpPr/>
          <p:nvPr/>
        </p:nvSpPr>
        <p:spPr>
          <a:xfrm>
            <a:off x="539552" y="908720"/>
            <a:ext cx="8136904" cy="4278094"/>
          </a:xfrm>
          <a:prstGeom prst="rect">
            <a:avLst/>
          </a:prstGeom>
        </p:spPr>
        <p:txBody>
          <a:bodyPr wrap="square">
            <a:spAutoFit/>
          </a:bodyPr>
          <a:lstStyle/>
          <a:p>
            <a:pPr algn="just">
              <a:lnSpc>
                <a:spcPct val="150000"/>
              </a:lnSpc>
            </a:pPr>
            <a:r>
              <a:rPr lang="es-MX" sz="1600" dirty="0" smtClean="0">
                <a:latin typeface="Arial" pitchFamily="34" charset="0"/>
                <a:cs typeface="Arial" pitchFamily="34" charset="0"/>
              </a:rPr>
              <a:t>13. Cuando </a:t>
            </a:r>
            <a:r>
              <a:rPr lang="es-MX" sz="1600" dirty="0">
                <a:latin typeface="Arial" pitchFamily="34" charset="0"/>
                <a:cs typeface="Arial" pitchFamily="34" charset="0"/>
              </a:rPr>
              <a:t>los ratones tienen cerca de 3 o 4 semanas se les extrae el ADN de una muestra de tejido de la cola </a:t>
            </a:r>
            <a:r>
              <a:rPr lang="es-MX" sz="1600" dirty="0" smtClean="0">
                <a:latin typeface="Arial" pitchFamily="34" charset="0"/>
                <a:cs typeface="Arial" pitchFamily="34" charset="0"/>
              </a:rPr>
              <a:t>, y </a:t>
            </a:r>
            <a:r>
              <a:rPr lang="es-MX" sz="1600" dirty="0">
                <a:latin typeface="Arial" pitchFamily="34" charset="0"/>
                <a:cs typeface="Arial" pitchFamily="34" charset="0"/>
              </a:rPr>
              <a:t>se analiza para ver si el ADN exógeno está presente en el genoma del ratón</a:t>
            </a:r>
            <a:r>
              <a:rPr lang="es-MX" sz="1600" dirty="0" smtClean="0">
                <a:latin typeface="Arial" pitchFamily="34" charset="0"/>
                <a:cs typeface="Arial" pitchFamily="34" charset="0"/>
              </a:rPr>
              <a:t>.</a:t>
            </a:r>
          </a:p>
          <a:p>
            <a:pPr algn="just">
              <a:lnSpc>
                <a:spcPct val="150000"/>
              </a:lnSpc>
            </a:pPr>
            <a:r>
              <a:rPr lang="es-MX" sz="1600" dirty="0" smtClean="0">
                <a:latin typeface="Arial" pitchFamily="34" charset="0"/>
                <a:cs typeface="Arial" pitchFamily="34" charset="0"/>
              </a:rPr>
              <a:t>Causas del cáncer:</a:t>
            </a:r>
          </a:p>
          <a:p>
            <a:pPr marL="285750" indent="-285750" algn="just">
              <a:lnSpc>
                <a:spcPct val="150000"/>
              </a:lnSpc>
              <a:buFont typeface="Arial" panose="020B0604020202020204" pitchFamily="34" charset="0"/>
              <a:buChar char="•"/>
            </a:pPr>
            <a:r>
              <a:rPr lang="es-MX" sz="1600" dirty="0" smtClean="0">
                <a:latin typeface="Arial" pitchFamily="34" charset="0"/>
                <a:cs typeface="Arial" pitchFamily="34" charset="0"/>
              </a:rPr>
              <a:t>Resultado </a:t>
            </a:r>
            <a:r>
              <a:rPr lang="es-MX" sz="1600" dirty="0">
                <a:latin typeface="Arial" pitchFamily="34" charset="0"/>
                <a:cs typeface="Arial" pitchFamily="34" charset="0"/>
              </a:rPr>
              <a:t>de una combinación de factores medioambientales y disposición genética. En esta investigación se hicieron dos descubrimientos, </a:t>
            </a:r>
            <a:endParaRPr lang="es-MX" sz="1600" dirty="0" smtClean="0">
              <a:latin typeface="Arial" pitchFamily="34" charset="0"/>
              <a:cs typeface="Arial" pitchFamily="34" charset="0"/>
            </a:endParaRPr>
          </a:p>
          <a:p>
            <a:pPr marL="285750" indent="-285750" algn="just">
              <a:lnSpc>
                <a:spcPct val="150000"/>
              </a:lnSpc>
              <a:buFont typeface="Arial" panose="020B0604020202020204" pitchFamily="34" charset="0"/>
              <a:buChar char="•"/>
            </a:pPr>
            <a:r>
              <a:rPr lang="es-MX" sz="1600" dirty="0">
                <a:latin typeface="Arial" pitchFamily="34" charset="0"/>
                <a:cs typeface="Arial" pitchFamily="34" charset="0"/>
              </a:rPr>
              <a:t>E</a:t>
            </a:r>
            <a:r>
              <a:rPr lang="es-MX" sz="1600" dirty="0" smtClean="0">
                <a:latin typeface="Arial" pitchFamily="34" charset="0"/>
                <a:cs typeface="Arial" pitchFamily="34" charset="0"/>
              </a:rPr>
              <a:t>l </a:t>
            </a:r>
            <a:r>
              <a:rPr lang="es-MX" sz="1600" dirty="0">
                <a:latin typeface="Arial" pitchFamily="34" charset="0"/>
                <a:cs typeface="Arial" pitchFamily="34" charset="0"/>
              </a:rPr>
              <a:t>primero fue la identificación de un elemento regulador en el virus del tumor mamario del ratón, el segundo fue la identificación y clonación de </a:t>
            </a:r>
            <a:r>
              <a:rPr lang="es-MX" sz="1600" dirty="0" smtClean="0">
                <a:latin typeface="Arial" pitchFamily="34" charset="0"/>
                <a:cs typeface="Arial" pitchFamily="34" charset="0"/>
              </a:rPr>
              <a:t>oncogenes (genes </a:t>
            </a:r>
            <a:r>
              <a:rPr lang="es-MX" sz="1600" dirty="0">
                <a:latin typeface="Arial" panose="020B0604020202020204" pitchFamily="34" charset="0"/>
                <a:cs typeface="Arial" panose="020B0604020202020204" pitchFamily="34" charset="0"/>
              </a:rPr>
              <a:t>que </a:t>
            </a:r>
            <a:r>
              <a:rPr lang="es-MX" sz="1600" dirty="0" smtClean="0">
                <a:latin typeface="Arial" panose="020B0604020202020204" pitchFamily="34" charset="0"/>
                <a:cs typeface="Arial" panose="020B0604020202020204" pitchFamily="34" charset="0"/>
              </a:rPr>
              <a:t>han </a:t>
            </a:r>
            <a:r>
              <a:rPr lang="es-MX" sz="1600" dirty="0">
                <a:latin typeface="Arial" panose="020B0604020202020204" pitchFamily="34" charset="0"/>
                <a:cs typeface="Arial" panose="020B0604020202020204" pitchFamily="34" charset="0"/>
              </a:rPr>
              <a:t>mutado y </a:t>
            </a:r>
            <a:r>
              <a:rPr lang="es-MX" sz="1600" dirty="0" smtClean="0">
                <a:latin typeface="Arial" panose="020B0604020202020204" pitchFamily="34" charset="0"/>
                <a:cs typeface="Arial" panose="020B0604020202020204" pitchFamily="34" charset="0"/>
              </a:rPr>
              <a:t>contribuyen </a:t>
            </a:r>
            <a:r>
              <a:rPr lang="es-MX" sz="1600" dirty="0">
                <a:latin typeface="Arial" panose="020B0604020202020204" pitchFamily="34" charset="0"/>
                <a:cs typeface="Arial" panose="020B0604020202020204" pitchFamily="34" charset="0"/>
              </a:rPr>
              <a:t>al desarrollo de un </a:t>
            </a:r>
            <a:r>
              <a:rPr lang="es-MX" sz="1600" dirty="0" smtClean="0">
                <a:latin typeface="Arial" panose="020B0604020202020204" pitchFamily="34" charset="0"/>
                <a:cs typeface="Arial" panose="020B0604020202020204" pitchFamily="34" charset="0"/>
              </a:rPr>
              <a:t>cáncer).</a:t>
            </a:r>
          </a:p>
          <a:p>
            <a:pPr>
              <a:buFont typeface="Arial" pitchFamily="34" charset="0"/>
              <a:buChar char="•"/>
            </a:pPr>
            <a:r>
              <a:rPr lang="es-ES" sz="1600" b="1" dirty="0" smtClean="0"/>
              <a:t>   </a:t>
            </a:r>
            <a:r>
              <a:rPr lang="es-ES" sz="1600" dirty="0" smtClean="0">
                <a:latin typeface="Arial" pitchFamily="34" charset="0"/>
                <a:cs typeface="Arial" pitchFamily="34" charset="0"/>
              </a:rPr>
              <a:t>Radiofármacos: Los radiofármacos son un grupo de medicamentos que contienen            </a:t>
            </a:r>
          </a:p>
          <a:p>
            <a:r>
              <a:rPr lang="es-ES" sz="1600" dirty="0" smtClean="0">
                <a:latin typeface="Arial" pitchFamily="34" charset="0"/>
                <a:cs typeface="Arial" pitchFamily="34" charset="0"/>
              </a:rPr>
              <a:t>     materiales radiactivos.</a:t>
            </a:r>
          </a:p>
          <a:p>
            <a:pPr marL="285750" indent="-285750" algn="just">
              <a:lnSpc>
                <a:spcPct val="150000"/>
              </a:lnSpc>
              <a:buFont typeface="Arial" panose="020B0604020202020204" pitchFamily="34" charset="0"/>
              <a:buChar char="•"/>
            </a:pPr>
            <a:endParaRPr lang="es-MX" sz="1600" dirty="0" smtClean="0">
              <a:latin typeface="Arial" panose="020B0604020202020204" pitchFamily="34" charset="0"/>
              <a:cs typeface="Arial" panose="020B0604020202020204" pitchFamily="34" charset="0"/>
            </a:endParaRPr>
          </a:p>
        </p:txBody>
      </p:sp>
      <p:pic>
        <p:nvPicPr>
          <p:cNvPr id="5" name="Picture 4" descr="Resultado de imagen para factores de cancer"/>
          <p:cNvPicPr>
            <a:picLocks noChangeAspect="1" noChangeArrowheads="1"/>
          </p:cNvPicPr>
          <p:nvPr/>
        </p:nvPicPr>
        <p:blipFill>
          <a:blip r:embed="rId2" cstate="print"/>
          <a:srcRect/>
          <a:stretch>
            <a:fillRect/>
          </a:stretch>
        </p:blipFill>
        <p:spPr bwMode="auto">
          <a:xfrm>
            <a:off x="4644008" y="4581128"/>
            <a:ext cx="1800200" cy="1800200"/>
          </a:xfrm>
          <a:prstGeom prst="rect">
            <a:avLst/>
          </a:prstGeom>
          <a:noFill/>
        </p:spPr>
      </p:pic>
      <p:pic>
        <p:nvPicPr>
          <p:cNvPr id="2050" name="Picture 2" descr="Resultado de imagen para cancer"/>
          <p:cNvPicPr>
            <a:picLocks noChangeAspect="1" noChangeArrowheads="1"/>
          </p:cNvPicPr>
          <p:nvPr/>
        </p:nvPicPr>
        <p:blipFill>
          <a:blip r:embed="rId3" cstate="print"/>
          <a:srcRect/>
          <a:stretch>
            <a:fillRect/>
          </a:stretch>
        </p:blipFill>
        <p:spPr bwMode="auto">
          <a:xfrm>
            <a:off x="2123728" y="4797152"/>
            <a:ext cx="2304256" cy="1536921"/>
          </a:xfrm>
          <a:prstGeom prst="rect">
            <a:avLst/>
          </a:prstGeom>
          <a:noFill/>
        </p:spPr>
      </p:pic>
    </p:spTree>
    <p:extLst>
      <p:ext uri="{BB962C8B-B14F-4D97-AF65-F5344CB8AC3E}">
        <p14:creationId xmlns="" xmlns:p14="http://schemas.microsoft.com/office/powerpoint/2010/main" val="529534454"/>
      </p:ext>
    </p:extLst>
  </p:cSld>
  <p:clrMapOvr>
    <a:masterClrMapping/>
  </p:clrMapOvr>
  <p:transition>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611560" y="1124744"/>
            <a:ext cx="8280920" cy="5309146"/>
          </a:xfrm>
          <a:prstGeom prst="rect">
            <a:avLst/>
          </a:prstGeom>
        </p:spPr>
        <p:txBody>
          <a:bodyPr wrap="square">
            <a:spAutoFit/>
          </a:bodyPr>
          <a:lstStyle/>
          <a:p>
            <a:pPr algn="just">
              <a:lnSpc>
                <a:spcPct val="150000"/>
              </a:lnSpc>
            </a:pPr>
            <a:r>
              <a:rPr lang="es-MX" sz="1600" dirty="0" smtClean="0">
                <a:latin typeface="Arial" pitchFamily="34" charset="0"/>
                <a:cs typeface="Arial" pitchFamily="34" charset="0"/>
              </a:rPr>
              <a:t>1</a:t>
            </a:r>
            <a:r>
              <a:rPr lang="es-MX" sz="1600" dirty="0">
                <a:latin typeface="Arial" pitchFamily="34" charset="0"/>
                <a:cs typeface="Arial" pitchFamily="34" charset="0"/>
              </a:rPr>
              <a:t>. AnimalResearch.info. (2014). El ratón (GM). Recuperado de: </a:t>
            </a:r>
            <a:r>
              <a:rPr lang="es-MX" sz="1600" u="sng" dirty="0">
                <a:latin typeface="Arial" pitchFamily="34" charset="0"/>
                <a:cs typeface="Arial" pitchFamily="34" charset="0"/>
                <a:hlinkClick r:id="rId2"/>
              </a:rPr>
              <a:t>http://www.animalresearch.info/es/el-diseno-de-la-investigacion/animales-de-investigacion/el-raton-gm/</a:t>
            </a:r>
            <a:r>
              <a:rPr lang="es-MX" sz="1600" dirty="0">
                <a:latin typeface="Arial" pitchFamily="34" charset="0"/>
                <a:cs typeface="Arial" pitchFamily="34" charset="0"/>
              </a:rPr>
              <a:t> </a:t>
            </a:r>
            <a:endParaRPr lang="es-ES" sz="1600" dirty="0">
              <a:latin typeface="Arial" pitchFamily="34" charset="0"/>
              <a:cs typeface="Arial" pitchFamily="34" charset="0"/>
            </a:endParaRPr>
          </a:p>
          <a:p>
            <a:pPr algn="just">
              <a:lnSpc>
                <a:spcPct val="150000"/>
              </a:lnSpc>
            </a:pPr>
            <a:r>
              <a:rPr lang="es-MX" sz="1600" dirty="0">
                <a:latin typeface="Arial" pitchFamily="34" charset="0"/>
                <a:cs typeface="Arial" pitchFamily="34" charset="0"/>
              </a:rPr>
              <a:t>2. COFEPRIS. (2017). Organismos genéticamente modificados: </a:t>
            </a:r>
            <a:r>
              <a:rPr lang="es-MX" sz="1600" u="sng" dirty="0">
                <a:latin typeface="Arial" pitchFamily="34" charset="0"/>
                <a:cs typeface="Arial" pitchFamily="34" charset="0"/>
                <a:hlinkClick r:id="rId3"/>
              </a:rPr>
              <a:t>https://www.gob.mx/cofepris/acciones-y-programas/organismos-geneticamente-modificados</a:t>
            </a:r>
            <a:endParaRPr lang="es-ES" sz="1600" dirty="0">
              <a:latin typeface="Arial" pitchFamily="34" charset="0"/>
              <a:cs typeface="Arial" pitchFamily="34" charset="0"/>
            </a:endParaRPr>
          </a:p>
          <a:p>
            <a:pPr algn="just">
              <a:lnSpc>
                <a:spcPct val="150000"/>
              </a:lnSpc>
            </a:pPr>
            <a:r>
              <a:rPr lang="es-MX" sz="1600" dirty="0">
                <a:latin typeface="Arial" pitchFamily="34" charset="0"/>
                <a:cs typeface="Arial" pitchFamily="34" charset="0"/>
              </a:rPr>
              <a:t> 3. Comité de Biotecnología de la Academia Mexicana de Ciencias.</a:t>
            </a:r>
            <a:r>
              <a:rPr lang="es-MX" sz="1600" b="1" dirty="0">
                <a:latin typeface="Arial" pitchFamily="34" charset="0"/>
                <a:cs typeface="Arial" pitchFamily="34" charset="0"/>
              </a:rPr>
              <a:t> (</a:t>
            </a:r>
            <a:r>
              <a:rPr lang="es-MX" sz="1600" dirty="0">
                <a:latin typeface="Arial" pitchFamily="34" charset="0"/>
                <a:cs typeface="Arial" pitchFamily="34" charset="0"/>
              </a:rPr>
              <a:t>2018). Transgénicos. Ciudad: México, País: México: Ediciones Destino. </a:t>
            </a:r>
            <a:endParaRPr lang="es-ES" sz="1600" dirty="0">
              <a:latin typeface="Arial" pitchFamily="34" charset="0"/>
              <a:cs typeface="Arial" pitchFamily="34" charset="0"/>
            </a:endParaRPr>
          </a:p>
          <a:p>
            <a:pPr algn="just">
              <a:lnSpc>
                <a:spcPct val="150000"/>
              </a:lnSpc>
            </a:pPr>
            <a:r>
              <a:rPr lang="es-MX" sz="1600" dirty="0">
                <a:latin typeface="Arial" pitchFamily="34" charset="0"/>
                <a:cs typeface="Arial" pitchFamily="34" charset="0"/>
              </a:rPr>
              <a:t>4. EIBE. (2016).  Animales transgénicos. Recuperado de: </a:t>
            </a:r>
            <a:r>
              <a:rPr lang="es-MX" sz="1600" u="sng" dirty="0">
                <a:latin typeface="Arial" pitchFamily="34" charset="0"/>
                <a:cs typeface="Arial" pitchFamily="34" charset="0"/>
                <a:hlinkClick r:id="rId4"/>
              </a:rPr>
              <a:t>http://archiv.ipn.uni-kiel.de/eibe/Unit11ES.pdf</a:t>
            </a:r>
            <a:r>
              <a:rPr lang="es-MX" sz="1600" dirty="0">
                <a:latin typeface="Arial" pitchFamily="34" charset="0"/>
                <a:cs typeface="Arial" pitchFamily="34" charset="0"/>
              </a:rPr>
              <a:t> </a:t>
            </a:r>
            <a:endParaRPr lang="es-ES" sz="1600" dirty="0">
              <a:latin typeface="Arial" pitchFamily="34" charset="0"/>
              <a:cs typeface="Arial" pitchFamily="34" charset="0"/>
            </a:endParaRPr>
          </a:p>
          <a:p>
            <a:pPr algn="just">
              <a:lnSpc>
                <a:spcPct val="150000"/>
              </a:lnSpc>
            </a:pPr>
            <a:r>
              <a:rPr lang="es-MX" sz="1600" dirty="0">
                <a:latin typeface="Arial" pitchFamily="34" charset="0"/>
                <a:cs typeface="Arial" pitchFamily="34" charset="0"/>
              </a:rPr>
              <a:t>5. González Candelas, Fernando. (2010). Transgénicos. Madrid, España: CSIC. </a:t>
            </a:r>
            <a:endParaRPr lang="es-ES" sz="1600" dirty="0">
              <a:latin typeface="Arial" pitchFamily="34" charset="0"/>
              <a:cs typeface="Arial" pitchFamily="34" charset="0"/>
            </a:endParaRPr>
          </a:p>
          <a:p>
            <a:pPr algn="just">
              <a:lnSpc>
                <a:spcPct val="150000"/>
              </a:lnSpc>
            </a:pPr>
            <a:r>
              <a:rPr lang="es-MX" sz="1600" dirty="0">
                <a:latin typeface="Arial" pitchFamily="34" charset="0"/>
                <a:cs typeface="Arial" pitchFamily="34" charset="0"/>
              </a:rPr>
              <a:t>6. </a:t>
            </a:r>
            <a:r>
              <a:rPr lang="es-MX" sz="1600" dirty="0" err="1">
                <a:latin typeface="Arial" pitchFamily="34" charset="0"/>
                <a:cs typeface="Arial" pitchFamily="34" charset="0"/>
              </a:rPr>
              <a:t>Infosalus</a:t>
            </a:r>
            <a:r>
              <a:rPr lang="es-MX" sz="1600" dirty="0">
                <a:latin typeface="Arial" pitchFamily="34" charset="0"/>
                <a:cs typeface="Arial" pitchFamily="34" charset="0"/>
              </a:rPr>
              <a:t>. (2017)¿Por qué se utilizan ratones en los estudios científicos? Recuperado de: </a:t>
            </a:r>
            <a:r>
              <a:rPr lang="es-MX" sz="1600" u="sng" dirty="0">
                <a:latin typeface="Arial" pitchFamily="34" charset="0"/>
                <a:cs typeface="Arial" pitchFamily="34" charset="0"/>
                <a:hlinkClick r:id="rId5"/>
              </a:rPr>
              <a:t>http://www.infosalus.com/salud-investigacion/noticia-utilizan-ratones-estudios-cientificos-20140601100435.htm</a:t>
            </a:r>
            <a:r>
              <a:rPr lang="es-MX" u="sng" dirty="0">
                <a:latin typeface="Arial" pitchFamily="34" charset="0"/>
                <a:cs typeface="Arial" pitchFamily="34" charset="0"/>
                <a:hlinkClick r:id="rId5"/>
              </a:rPr>
              <a:t>l</a:t>
            </a:r>
            <a:r>
              <a:rPr lang="es-MX" dirty="0">
                <a:latin typeface="Arial" pitchFamily="34" charset="0"/>
                <a:cs typeface="Arial" pitchFamily="34" charset="0"/>
              </a:rPr>
              <a:t> </a:t>
            </a:r>
            <a:endParaRPr lang="es-ES" dirty="0">
              <a:latin typeface="Arial" pitchFamily="34" charset="0"/>
              <a:cs typeface="Arial" pitchFamily="34" charset="0"/>
            </a:endParaRPr>
          </a:p>
        </p:txBody>
      </p:sp>
      <p:sp>
        <p:nvSpPr>
          <p:cNvPr id="4" name="1 Título"/>
          <p:cNvSpPr>
            <a:spLocks noGrp="1"/>
          </p:cNvSpPr>
          <p:nvPr>
            <p:ph type="title"/>
          </p:nvPr>
        </p:nvSpPr>
        <p:spPr>
          <a:xfrm>
            <a:off x="1187624" y="352165"/>
            <a:ext cx="8183880" cy="792088"/>
          </a:xfrm>
        </p:spPr>
        <p:txBody>
          <a:bodyPr/>
          <a:lstStyle/>
          <a:p>
            <a:r>
              <a:rPr lang="es-ES" dirty="0" smtClean="0"/>
              <a:t>Referencias bibliográficas.</a:t>
            </a:r>
            <a:endParaRPr lang="es-ES" dirty="0"/>
          </a:p>
        </p:txBody>
      </p:sp>
    </p:spTree>
    <p:extLst>
      <p:ext uri="{BB962C8B-B14F-4D97-AF65-F5344CB8AC3E}">
        <p14:creationId xmlns="" xmlns:p14="http://schemas.microsoft.com/office/powerpoint/2010/main" val="2507309399"/>
      </p:ext>
    </p:extLst>
  </p:cSld>
  <p:clrMapOvr>
    <a:masterClrMapping/>
  </p:clrMapOvr>
  <p:transition>
    <p:wheel spokes="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377</TotalTime>
  <Words>329</Words>
  <Application>Microsoft Office PowerPoint</Application>
  <PresentationFormat>Presentación en pantalla (4:3)</PresentationFormat>
  <Paragraphs>32</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Mirador</vt:lpstr>
      <vt:lpstr>Un ratón para luchar contra el cáncer.</vt:lpstr>
      <vt:lpstr>Mira esto…….. </vt:lpstr>
      <vt:lpstr>Diapositiva 3</vt:lpstr>
      <vt:lpstr>  </vt:lpstr>
      <vt:lpstr>¿Qué es un OGM?</vt:lpstr>
      <vt:lpstr>*Centraron su trabajo de investigación en el cáncer, ya que recientemente habían detectado, analizado y clonado un gen responsable de una cierta forma de cáncer cerebral.  *Esta forma de cáncer cerebral era muy agresiva y particularmente dolorosa y afectaba a todas las edades (muchos casos mortales se presentaban en adolecentes) y por el momento no tenía ninguna cura. *Objetivo: Crear un ratón transgénico que portara el gen brac 1 (gen supresor de tumores humano, que regula el ciclo celular) *Dicho ratón transgénico podría utilizarse entonces como modelo de enfermedad. *Realizar investigaciones en torno al desarrollo del tumor cerebral y ensayar medicamentos para prevenir su crecimiento. </vt:lpstr>
      <vt:lpstr>1. El genoma (totalidad de material genético), queda fijado antes de que el animal llegue a ser fértil.  La inserción de material genético adicional en el genoma no afecta a las células madre. (analizar su estructura y su secuencia). 2. Condición para la eliminación o la inserción de genes: que sea posible transferir a la célula ADN recombinante que se integre firmemente en el ADN del mamífero. 3. Microinyección: Forma de insertar un gen exógeno (fuera) del mamífero inyectando una porción de ADN en el núcleo integrándose en el genoma. 4.Preparación del ADN: purificar el ADN. 5. Modificar (conteniendo elementos de regulación de un gen y las secuencias de  codificación de proteínas de otro gen) 6. El ADN preparado se inserta en un vector (algo que viaja a través de en forma de fago) y se reproduce en bacterias usando el  método  CRISPR/Cas9 con enzimas. </vt:lpstr>
      <vt:lpstr> 7. Preparación del receptor: para obtener los embriones de ratón, se aplica un tratamiento hormonal a ratones vírgenes con el fin de sincronizar sus ciclos y provocar la súper ovulación (produciéndose así un mayor número de óvulos de lo habitual).  8. Los pronúcleos (núcleo de los gametos) pueden detectarse a las 8-12 horas de la fecundación 9.  El ADN modificado solo se inyecta en uno de los pronúcleos. En cada microinyección hay de 50 a 500 copias del ADN modificado. 10. Transferencia del embrión al oviducto de una hembra de ratón con un embarazo ficticio (apareamiento con un ratón esterilizado) ha iniciándose el ciclo hormonal del embarazo sin portar ningún embrión. 11. Los embriones implantados se desarrollan normalmente en esta madre adoptiva con la que permanecen durante 3 semanas después del parto. 12. Por consiguiente se someterán a análisis para ver si el ADN inyectado se ha integrado en el genoma (presencia en todas y cada una de sus células).  </vt:lpstr>
      <vt:lpstr>¿Qué descubrieron? </vt:lpstr>
      <vt:lpstr>Referencias bibliográficas.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Herencia y evolución (OGM)</dc:title>
  <dc:creator>F-256</dc:creator>
  <cp:lastModifiedBy>F-256</cp:lastModifiedBy>
  <cp:revision>47</cp:revision>
  <dcterms:created xsi:type="dcterms:W3CDTF">2018-09-22T19:03:01Z</dcterms:created>
  <dcterms:modified xsi:type="dcterms:W3CDTF">2018-11-24T00:27:32Z</dcterms:modified>
</cp:coreProperties>
</file>