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21602700" cy="36004500"/>
  <p:notesSz cx="6858000" cy="9144000"/>
  <p:defaultTextStyle>
    <a:defPPr>
      <a:defRPr lang="en-US"/>
    </a:defPPr>
    <a:lvl1pPr marL="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1pPr>
    <a:lvl2pPr marL="164592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2pPr>
    <a:lvl3pPr marL="329184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3pPr>
    <a:lvl4pPr marL="493776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4pPr>
    <a:lvl5pPr marL="658368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5pPr>
    <a:lvl6pPr marL="822960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6pPr>
    <a:lvl7pPr marL="987552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7pPr>
    <a:lvl8pPr marL="1152144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8pPr>
    <a:lvl9pPr marL="13167360" algn="l" defTabSz="3291840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0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78" y="-3798"/>
      </p:cViewPr>
      <p:guideLst>
        <p:guide orient="horz" pos="11340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2400" dirty="0"/>
          </a:p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¿Con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que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frecuencia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piensa</a:t>
            </a:r>
            <a:r>
              <a:rPr lang="en-US" sz="2400" b="1" baseline="0" dirty="0">
                <a:solidFill>
                  <a:schemeClr val="tx1"/>
                </a:solidFill>
              </a:rPr>
              <a:t> en </a:t>
            </a:r>
            <a:r>
              <a:rPr lang="en-US" sz="2400" b="1" baseline="0" dirty="0" err="1">
                <a:solidFill>
                  <a:schemeClr val="tx1"/>
                </a:solidFill>
              </a:rPr>
              <a:t>alternativas</a:t>
            </a:r>
            <a:r>
              <a:rPr lang="en-US" sz="2400" b="1" baseline="0" dirty="0">
                <a:solidFill>
                  <a:schemeClr val="tx1"/>
                </a:solidFill>
              </a:rPr>
              <a:t> de </a:t>
            </a:r>
            <a:r>
              <a:rPr lang="en-US" sz="2400" b="1" baseline="0" dirty="0" err="1">
                <a:solidFill>
                  <a:schemeClr val="tx1"/>
                </a:solidFill>
              </a:rPr>
              <a:t>solución</a:t>
            </a:r>
            <a:r>
              <a:rPr lang="en-US" sz="2400" b="1" baseline="0" dirty="0">
                <a:solidFill>
                  <a:schemeClr val="tx1"/>
                </a:solidFill>
              </a:rPr>
              <a:t> a </a:t>
            </a:r>
            <a:r>
              <a:rPr lang="en-US" sz="2400" b="1" baseline="0" dirty="0" err="1">
                <a:solidFill>
                  <a:schemeClr val="tx1"/>
                </a:solidFill>
              </a:rPr>
              <a:t>este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problema</a:t>
            </a:r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c:rich>
      </c:tx>
      <c:layout>
        <c:manualLayout>
          <c:xMode val="edge"/>
          <c:yMode val="edge"/>
          <c:x val="0.127130731598247"/>
          <c:y val="5.242992871215319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Hoja1!$A$2:$A$6</c:f>
              <c:strCache>
                <c:ptCount val="3"/>
                <c:pt idx="0">
                  <c:v>a)Siempre.</c:v>
                </c:pt>
                <c:pt idx="1">
                  <c:v>b)En ocasiones. </c:v>
                </c:pt>
                <c:pt idx="2">
                  <c:v>c)Nunca. 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0.22</c:v>
                </c:pt>
                <c:pt idx="1">
                  <c:v>0.60000000000000098</c:v>
                </c:pt>
                <c:pt idx="2">
                  <c:v>0.18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schemeClr val="tx1"/>
                </a:solidFill>
              </a:rPr>
              <a:t>¿</a:t>
            </a:r>
            <a:r>
              <a:rPr lang="en-US" sz="2400" b="1" dirty="0" err="1" smtClean="0">
                <a:solidFill>
                  <a:schemeClr val="tx1"/>
                </a:solidFill>
              </a:rPr>
              <a:t>Qué</a:t>
            </a:r>
            <a:r>
              <a:rPr lang="en-US" sz="2400" b="1" baseline="0" dirty="0" smtClean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químico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considera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que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contamina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más</a:t>
            </a:r>
            <a:r>
              <a:rPr lang="en-US" sz="2400" b="1" baseline="0" dirty="0">
                <a:solidFill>
                  <a:schemeClr val="tx1"/>
                </a:solidFill>
              </a:rPr>
              <a:t> al </a:t>
            </a:r>
            <a:r>
              <a:rPr lang="en-US" sz="2400" b="1" baseline="0" dirty="0" err="1">
                <a:solidFill>
                  <a:schemeClr val="tx1"/>
                </a:solidFill>
              </a:rPr>
              <a:t>suelo</a:t>
            </a:r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c:rich>
      </c:tx>
      <c:layout>
        <c:manualLayout>
          <c:xMode val="edge"/>
          <c:yMode val="edge"/>
          <c:x val="0.17588049002307238"/>
          <c:y val="6.402513918206620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Hoja1!$A$2:$A$6</c:f>
              <c:strCache>
                <c:ptCount val="3"/>
                <c:pt idx="0">
                  <c:v>a) Fertilizantes. </c:v>
                </c:pt>
                <c:pt idx="1">
                  <c:v>b)Herbicidas.</c:v>
                </c:pt>
                <c:pt idx="2">
                  <c:v>c)Plaguicidas.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0.34</c:v>
                </c:pt>
                <c:pt idx="1">
                  <c:v>0.3</c:v>
                </c:pt>
                <c:pt idx="2">
                  <c:v>0.36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9DD6A-1653-4026-A959-D3E78684B0F0}" type="datetimeFigureOut">
              <a:rPr lang="es-MX" smtClean="0"/>
              <a:t>28/11/2018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143000"/>
            <a:ext cx="1851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69794-BBE3-41EB-9489-99D31EEB0D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197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69794-BBE3-41EB-9489-99D31EEB0D17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474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20203" y="11184734"/>
            <a:ext cx="18362295" cy="771763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40405" y="20402550"/>
            <a:ext cx="15121890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937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875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06464" y="23136228"/>
            <a:ext cx="18362295" cy="7150894"/>
          </a:xfrm>
        </p:spPr>
        <p:txBody>
          <a:bodyPr anchor="t"/>
          <a:lstStyle>
            <a:lvl1pPr algn="l">
              <a:defRPr sz="14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06464" y="15260246"/>
            <a:ext cx="18362295" cy="7875982"/>
          </a:xfrm>
        </p:spPr>
        <p:txBody>
          <a:bodyPr anchor="b"/>
          <a:lstStyle>
            <a:lvl1pPr marL="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80135" y="8401053"/>
            <a:ext cx="9541193" cy="23761306"/>
          </a:xfrm>
        </p:spPr>
        <p:txBody>
          <a:bodyPr/>
          <a:lstStyle>
            <a:lvl1pPr>
              <a:defRPr sz="10100"/>
            </a:lvl1pPr>
            <a:lvl2pPr>
              <a:defRPr sz="8600"/>
            </a:lvl2pPr>
            <a:lvl3pPr>
              <a:defRPr sz="72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0981372" y="8401053"/>
            <a:ext cx="9541193" cy="23761306"/>
          </a:xfrm>
        </p:spPr>
        <p:txBody>
          <a:bodyPr/>
          <a:lstStyle>
            <a:lvl1pPr>
              <a:defRPr sz="10100"/>
            </a:lvl1pPr>
            <a:lvl2pPr>
              <a:defRPr sz="8600"/>
            </a:lvl2pPr>
            <a:lvl3pPr>
              <a:defRPr sz="72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80135" y="8059343"/>
            <a:ext cx="9544944" cy="3358751"/>
          </a:xfrm>
        </p:spPr>
        <p:txBody>
          <a:bodyPr anchor="b"/>
          <a:lstStyle>
            <a:lvl1pPr marL="0" indent="0">
              <a:buNone/>
              <a:defRPr sz="860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500" b="1"/>
            </a:lvl3pPr>
            <a:lvl4pPr marL="4937760" indent="0">
              <a:buNone/>
              <a:defRPr sz="5800" b="1"/>
            </a:lvl4pPr>
            <a:lvl5pPr marL="6583680" indent="0">
              <a:buNone/>
              <a:defRPr sz="5800" b="1"/>
            </a:lvl5pPr>
            <a:lvl6pPr marL="8229600" indent="0">
              <a:buNone/>
              <a:defRPr sz="5800" b="1"/>
            </a:lvl6pPr>
            <a:lvl7pPr marL="9875520" indent="0">
              <a:buNone/>
              <a:defRPr sz="5800" b="1"/>
            </a:lvl7pPr>
            <a:lvl8pPr marL="11521440" indent="0">
              <a:buNone/>
              <a:defRPr sz="5800" b="1"/>
            </a:lvl8pPr>
            <a:lvl9pPr marL="13167360" indent="0">
              <a:buNone/>
              <a:defRPr sz="5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080135" y="11418094"/>
            <a:ext cx="9544944" cy="20744262"/>
          </a:xfrm>
        </p:spPr>
        <p:txBody>
          <a:bodyPr/>
          <a:lstStyle>
            <a:lvl1pPr>
              <a:defRPr sz="8600"/>
            </a:lvl1pPr>
            <a:lvl2pPr>
              <a:defRPr sz="72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0973873" y="8059343"/>
            <a:ext cx="9548693" cy="3358751"/>
          </a:xfrm>
        </p:spPr>
        <p:txBody>
          <a:bodyPr anchor="b"/>
          <a:lstStyle>
            <a:lvl1pPr marL="0" indent="0">
              <a:buNone/>
              <a:defRPr sz="860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500" b="1"/>
            </a:lvl3pPr>
            <a:lvl4pPr marL="4937760" indent="0">
              <a:buNone/>
              <a:defRPr sz="5800" b="1"/>
            </a:lvl4pPr>
            <a:lvl5pPr marL="6583680" indent="0">
              <a:buNone/>
              <a:defRPr sz="5800" b="1"/>
            </a:lvl5pPr>
            <a:lvl6pPr marL="8229600" indent="0">
              <a:buNone/>
              <a:defRPr sz="5800" b="1"/>
            </a:lvl6pPr>
            <a:lvl7pPr marL="9875520" indent="0">
              <a:buNone/>
              <a:defRPr sz="5800" b="1"/>
            </a:lvl7pPr>
            <a:lvl8pPr marL="11521440" indent="0">
              <a:buNone/>
              <a:defRPr sz="5800" b="1"/>
            </a:lvl8pPr>
            <a:lvl9pPr marL="13167360" indent="0">
              <a:buNone/>
              <a:defRPr sz="5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0973873" y="11418094"/>
            <a:ext cx="9548693" cy="20744262"/>
          </a:xfrm>
        </p:spPr>
        <p:txBody>
          <a:bodyPr/>
          <a:lstStyle>
            <a:lvl1pPr>
              <a:defRPr sz="8600"/>
            </a:lvl1pPr>
            <a:lvl2pPr>
              <a:defRPr sz="72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0136" y="1433512"/>
            <a:ext cx="7107139" cy="6100763"/>
          </a:xfrm>
        </p:spPr>
        <p:txBody>
          <a:bodyPr anchor="b"/>
          <a:lstStyle>
            <a:lvl1pPr algn="l">
              <a:defRPr sz="7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446056" y="1433515"/>
            <a:ext cx="12076509" cy="30728843"/>
          </a:xfrm>
        </p:spPr>
        <p:txBody>
          <a:bodyPr/>
          <a:lstStyle>
            <a:lvl1pPr>
              <a:defRPr sz="11500"/>
            </a:lvl1pPr>
            <a:lvl2pPr>
              <a:defRPr sz="10100"/>
            </a:lvl2pPr>
            <a:lvl3pPr>
              <a:defRPr sz="86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80136" y="7534278"/>
            <a:ext cx="7107139" cy="24628081"/>
          </a:xfrm>
        </p:spPr>
        <p:txBody>
          <a:bodyPr/>
          <a:lstStyle>
            <a:lvl1pPr marL="0" indent="0">
              <a:buNone/>
              <a:defRPr sz="5000"/>
            </a:lvl1pPr>
            <a:lvl2pPr marL="1645920" indent="0">
              <a:buNone/>
              <a:defRPr sz="4300"/>
            </a:lvl2pPr>
            <a:lvl3pPr marL="3291840" indent="0">
              <a:buNone/>
              <a:defRPr sz="3600"/>
            </a:lvl3pPr>
            <a:lvl4pPr marL="4937760" indent="0">
              <a:buNone/>
              <a:defRPr sz="3200"/>
            </a:lvl4pPr>
            <a:lvl5pPr marL="6583680" indent="0">
              <a:buNone/>
              <a:defRPr sz="3200"/>
            </a:lvl5pPr>
            <a:lvl6pPr marL="8229600" indent="0">
              <a:buNone/>
              <a:defRPr sz="3200"/>
            </a:lvl6pPr>
            <a:lvl7pPr marL="9875520" indent="0">
              <a:buNone/>
              <a:defRPr sz="3200"/>
            </a:lvl7pPr>
            <a:lvl8pPr marL="11521440" indent="0">
              <a:buNone/>
              <a:defRPr sz="3200"/>
            </a:lvl8pPr>
            <a:lvl9pPr marL="13167360" indent="0">
              <a:buNone/>
              <a:defRPr sz="3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34280" y="25203150"/>
            <a:ext cx="12961620" cy="2975375"/>
          </a:xfrm>
        </p:spPr>
        <p:txBody>
          <a:bodyPr anchor="b"/>
          <a:lstStyle>
            <a:lvl1pPr algn="l">
              <a:defRPr sz="7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34280" y="3217069"/>
            <a:ext cx="12961620" cy="21602700"/>
          </a:xfrm>
        </p:spPr>
        <p:txBody>
          <a:bodyPr/>
          <a:lstStyle>
            <a:lvl1pPr marL="0" indent="0">
              <a:buNone/>
              <a:defRPr sz="11500"/>
            </a:lvl1pPr>
            <a:lvl2pPr marL="1645920" indent="0">
              <a:buNone/>
              <a:defRPr sz="10100"/>
            </a:lvl2pPr>
            <a:lvl3pPr marL="3291840" indent="0">
              <a:buNone/>
              <a:defRPr sz="860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34280" y="28178524"/>
            <a:ext cx="12961620" cy="4225526"/>
          </a:xfrm>
        </p:spPr>
        <p:txBody>
          <a:bodyPr/>
          <a:lstStyle>
            <a:lvl1pPr marL="0" indent="0">
              <a:buNone/>
              <a:defRPr sz="5000"/>
            </a:lvl1pPr>
            <a:lvl2pPr marL="1645920" indent="0">
              <a:buNone/>
              <a:defRPr sz="4300"/>
            </a:lvl2pPr>
            <a:lvl3pPr marL="3291840" indent="0">
              <a:buNone/>
              <a:defRPr sz="3600"/>
            </a:lvl3pPr>
            <a:lvl4pPr marL="4937760" indent="0">
              <a:buNone/>
              <a:defRPr sz="3200"/>
            </a:lvl4pPr>
            <a:lvl5pPr marL="6583680" indent="0">
              <a:buNone/>
              <a:defRPr sz="3200"/>
            </a:lvl5pPr>
            <a:lvl6pPr marL="8229600" indent="0">
              <a:buNone/>
              <a:defRPr sz="3200"/>
            </a:lvl6pPr>
            <a:lvl7pPr marL="9875520" indent="0">
              <a:buNone/>
              <a:defRPr sz="3200"/>
            </a:lvl7pPr>
            <a:lvl8pPr marL="11521440" indent="0">
              <a:buNone/>
              <a:defRPr sz="3200"/>
            </a:lvl8pPr>
            <a:lvl9pPr marL="13167360" indent="0">
              <a:buNone/>
              <a:defRPr sz="3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5661957" y="1441852"/>
            <a:ext cx="4860608" cy="3072050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80135" y="1441852"/>
            <a:ext cx="14221778" cy="3072050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080135" y="1441850"/>
            <a:ext cx="19442430" cy="6000750"/>
          </a:xfrm>
          <a:prstGeom prst="rect">
            <a:avLst/>
          </a:prstGeom>
        </p:spPr>
        <p:txBody>
          <a:bodyPr vert="horz" lIns="329184" tIns="164592" rIns="329184" bIns="164592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80135" y="8401053"/>
            <a:ext cx="19442430" cy="23761306"/>
          </a:xfrm>
          <a:prstGeom prst="rect">
            <a:avLst/>
          </a:prstGeom>
        </p:spPr>
        <p:txBody>
          <a:bodyPr vert="horz" lIns="329184" tIns="164592" rIns="329184" bIns="16459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080135" y="33370840"/>
            <a:ext cx="5040630" cy="1916906"/>
          </a:xfrm>
          <a:prstGeom prst="rect">
            <a:avLst/>
          </a:prstGeom>
        </p:spPr>
        <p:txBody>
          <a:bodyPr vert="horz" lIns="329184" tIns="164592" rIns="329184" bIns="164592" rtlCol="0" anchor="ctr"/>
          <a:lstStyle>
            <a:lvl1pPr algn="l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CB88-5E1A-4FAC-892A-60949ACB1F6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7380923" y="33370840"/>
            <a:ext cx="6840855" cy="1916906"/>
          </a:xfrm>
          <a:prstGeom prst="rect">
            <a:avLst/>
          </a:prstGeom>
        </p:spPr>
        <p:txBody>
          <a:bodyPr vert="horz" lIns="329184" tIns="164592" rIns="329184" bIns="164592" rtlCol="0" anchor="ctr"/>
          <a:lstStyle>
            <a:lvl1pPr algn="ct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5481935" y="33370840"/>
            <a:ext cx="5040630" cy="1916906"/>
          </a:xfrm>
          <a:prstGeom prst="rect">
            <a:avLst/>
          </a:prstGeom>
        </p:spPr>
        <p:txBody>
          <a:bodyPr vert="horz" lIns="329184" tIns="164592" rIns="329184" bIns="164592" rtlCol="0" anchor="ctr"/>
          <a:lstStyle>
            <a:lvl1pPr algn="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3291840" rtl="0" eaLnBrk="1" latinLnBrk="0" hangingPunct="1">
        <a:spcBef>
          <a:spcPct val="0"/>
        </a:spcBef>
        <a:buNone/>
        <a:defRPr sz="1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34440" indent="-1234440" algn="l" defTabSz="329184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1pPr>
      <a:lvl2pPr marL="2674620" indent="-1028700" algn="l" defTabSz="3291840" rtl="0" eaLnBrk="1" latinLnBrk="0" hangingPunct="1">
        <a:spcBef>
          <a:spcPct val="20000"/>
        </a:spcBef>
        <a:buFont typeface="Arial" pitchFamily="34" charset="0"/>
        <a:buChar char="–"/>
        <a:defRPr sz="10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spcBef>
          <a:spcPct val="20000"/>
        </a:spcBef>
        <a:buFont typeface="Arial" pitchFamily="34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microsoft.com/office/2007/relationships/hdphoto" Target="../media/hdphoto3.wdp"/><Relationship Id="rId3" Type="http://schemas.openxmlformats.org/officeDocument/2006/relationships/image" Target="../media/image1.png"/><Relationship Id="rId21" Type="http://schemas.openxmlformats.org/officeDocument/2006/relationships/image" Target="../media/image14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jpe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2.wdp"/><Relationship Id="rId5" Type="http://schemas.openxmlformats.org/officeDocument/2006/relationships/image" Target="../media/image2.jpeg"/><Relationship Id="rId15" Type="http://schemas.openxmlformats.org/officeDocument/2006/relationships/chart" Target="../charts/chart2.xml"/><Relationship Id="rId23" Type="http://schemas.openxmlformats.org/officeDocument/2006/relationships/image" Target="../media/image16.png"/><Relationship Id="rId10" Type="http://schemas.openxmlformats.org/officeDocument/2006/relationships/image" Target="../media/image6.png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chart" Target="../charts/chart1.xml"/><Relationship Id="rId14" Type="http://schemas.openxmlformats.org/officeDocument/2006/relationships/image" Target="../media/image9.png"/><Relationship Id="rId2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09" y="720330"/>
            <a:ext cx="21681483" cy="3456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n relacionada"/>
          <p:cNvPicPr>
            <a:picLocks noChangeAspect="1" noChangeArrowheads="1"/>
          </p:cNvPicPr>
          <p:nvPr/>
        </p:nvPicPr>
        <p:blipFill>
          <a:blip r:embed="rId5" cstate="print">
            <a:lum/>
          </a:blip>
          <a:srcRect/>
          <a:stretch>
            <a:fillRect/>
          </a:stretch>
        </p:blipFill>
        <p:spPr bwMode="auto">
          <a:xfrm>
            <a:off x="18582373" y="66163804"/>
            <a:ext cx="14402530" cy="2832625"/>
          </a:xfrm>
          <a:prstGeom prst="rect">
            <a:avLst/>
          </a:prstGeom>
          <a:noFill/>
        </p:spPr>
      </p:pic>
      <p:sp>
        <p:nvSpPr>
          <p:cNvPr id="17" name="16 Rectángulo"/>
          <p:cNvSpPr/>
          <p:nvPr/>
        </p:nvSpPr>
        <p:spPr>
          <a:xfrm>
            <a:off x="2664446" y="2584130"/>
            <a:ext cx="16417824" cy="2448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CONTAMINACIÓN DEL SUELO POR EL USO DE FERTILIZANTES Y AGROQUÍMICOS EN LA LOCALIDAD DE SANTA ANA; MUNICIPIO DE TENANCINGO.</a:t>
            </a:r>
            <a:endParaRPr lang="es-ES" sz="60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ES" dirty="0"/>
          </a:p>
        </p:txBody>
      </p:sp>
      <p:sp>
        <p:nvSpPr>
          <p:cNvPr id="18" name="17 Rectángulo"/>
          <p:cNvSpPr/>
          <p:nvPr/>
        </p:nvSpPr>
        <p:spPr>
          <a:xfrm>
            <a:off x="0" y="576314"/>
            <a:ext cx="21602700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Autónoma del Estado de México. “Plantel. Dr. Pablo González Casanova”.</a:t>
            </a:r>
            <a:endParaRPr lang="es-E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20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06" y="1491210"/>
            <a:ext cx="2952328" cy="2833143"/>
          </a:xfrm>
          <a:prstGeom prst="rect">
            <a:avLst/>
          </a:prstGeom>
          <a:noFill/>
        </p:spPr>
      </p:pic>
      <p:pic>
        <p:nvPicPr>
          <p:cNvPr id="22" name="21 Imagen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206" y="1584476"/>
            <a:ext cx="2520430" cy="2664296"/>
          </a:xfrm>
          <a:prstGeom prst="rect">
            <a:avLst/>
          </a:prstGeom>
          <a:noFill/>
        </p:spPr>
      </p:pic>
      <p:sp>
        <p:nvSpPr>
          <p:cNvPr id="2" name="Rectángulo 1"/>
          <p:cNvSpPr/>
          <p:nvPr/>
        </p:nvSpPr>
        <p:spPr>
          <a:xfrm rot="16200000">
            <a:off x="-2480622" y="10977968"/>
            <a:ext cx="67379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7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Justificación</a:t>
            </a:r>
            <a:endParaRPr lang="es-MX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441310" y="9865346"/>
            <a:ext cx="10801350" cy="53768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 general:</a:t>
            </a:r>
            <a:endParaRPr lang="es-MX" sz="32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•Identificar el agroquímico que más se aplica en Santa Ana, y que esta generando un gran desgaste al ambiente y daño a la salud de los habitantes.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 particular:</a:t>
            </a:r>
            <a:endParaRPr lang="es-MX" sz="32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•Incitar el uso de abonos verdes, en la localidad de Santa Ana.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0513318" y="16490082"/>
            <a:ext cx="100811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MX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“La contaminación del suelo en la localidad de Santa Ana, Municipio de Tenancingo, es </a:t>
            </a:r>
            <a:r>
              <a:rPr lang="es-MX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causada </a:t>
            </a:r>
            <a:r>
              <a:rPr lang="es-MX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el uso excesivo de agroquímicos y fertilizantes </a:t>
            </a:r>
            <a:r>
              <a:rPr lang="es-MX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aplicados por los habitantes </a:t>
            </a:r>
            <a:r>
              <a:rPr lang="es-MX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se dedican a </a:t>
            </a:r>
            <a:r>
              <a:rPr lang="es-MX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floricultura”.</a:t>
            </a:r>
            <a:endParaRPr lang="es-MX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76214" y="20594538"/>
            <a:ext cx="91450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este proyecto fueron utilizados 3 tipos de metodología las cuales son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MX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1. Perceptual.</a:t>
            </a:r>
          </a:p>
          <a:p>
            <a:pPr lvl="0"/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2. Aprehensiva.</a:t>
            </a:r>
          </a:p>
          <a:p>
            <a:pPr lvl="0"/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3.Comprensiva.</a:t>
            </a:r>
            <a:endParaRPr lang="es-MX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48222" y="18794338"/>
            <a:ext cx="7324503" cy="16805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MX" sz="72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90" y="22610762"/>
            <a:ext cx="3994206" cy="2435492"/>
          </a:xfrm>
          <a:prstGeom prst="rect">
            <a:avLst/>
          </a:prstGeom>
        </p:spPr>
      </p:pic>
      <p:graphicFrame>
        <p:nvGraphicFramePr>
          <p:cNvPr id="28" name="Gráfico 27"/>
          <p:cNvGraphicFramePr/>
          <p:nvPr>
            <p:extLst>
              <p:ext uri="{D42A27DB-BD31-4B8C-83A1-F6EECF244321}">
                <p14:modId xmlns:p14="http://schemas.microsoft.com/office/powerpoint/2010/main" val="3963107607"/>
              </p:ext>
            </p:extLst>
          </p:nvPr>
        </p:nvGraphicFramePr>
        <p:xfrm>
          <a:off x="5256734" y="25995138"/>
          <a:ext cx="6696744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Rectángulo 25"/>
          <p:cNvSpPr/>
          <p:nvPr/>
        </p:nvSpPr>
        <p:spPr>
          <a:xfrm>
            <a:off x="12169502" y="30891682"/>
            <a:ext cx="9175081" cy="4355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1.Agro </a:t>
            </a:r>
            <a:r>
              <a:rPr lang="es-MX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Bialar</a:t>
            </a: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(2015).¿Qué es la contaminación del suelo? Recuperado </a:t>
            </a:r>
            <a:r>
              <a:rPr lang="es-MX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de:http</a:t>
            </a: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://www.bialarblog.com/contaminacion-del-suelo-causas-consecuencias/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Cumbre Pueblos. (2012). Contaminación del suelo: Qué es, causas, consecuencias y soluciones. Recuperado de: https://cumbrepuebloscop20.org/medio-ambiente/contaminacion/suelo/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s-MX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Extertronic</a:t>
            </a: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(2016). Insecticidas, químicos y la contaminación del suelo. Recuperado de: http://www.bialarblog.com/contaminacion-del-suelo-causas-consecuencias/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 Ecología Verde. (2018). Contaminación del suelo: causas, consecuencias y soluciones. Recuperado de: https://www.ecologiaverde.com/contaminacion-del-suelo-causas-consecuencias-y-soluciones-285.html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Vidal, C. (2008). Causas y agentes de la contaminación del suelo. Recuperado de: http://www.ecoclimatico.com/archives/causas-y-agentes-de-la-contaminacion-del-suelo-332</a:t>
            </a:r>
            <a:endParaRPr lang="es-MX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 rot="16200000">
            <a:off x="9719626" y="32837502"/>
            <a:ext cx="35705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Bibliografía</a:t>
            </a:r>
            <a:endParaRPr lang="es-MX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440311" y="8785226"/>
            <a:ext cx="8712968" cy="4828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contaminación del suelo en la localidad de Santa Ana, Municipio de Tenancingo; se encuentra en rangos muy elevados debido al uso de fertilizantes y agroquímicos dentro de la floricultura, durante esta investigación se buscara dar soluciones a través del uso de fertilizantes 100% naturales y actividades como la reforestación, limpieza del suelo, entre otras.  </a:t>
            </a:r>
            <a:endParaRPr lang="es-MX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11881470" y="21530642"/>
            <a:ext cx="8640960" cy="8545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MX" sz="2800" b="1" dirty="0" smtClean="0"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Causa</a:t>
            </a:r>
          </a:p>
          <a:p>
            <a:pPr marL="457200" indent="-457200" algn="just">
              <a:spcAft>
                <a:spcPts val="800"/>
              </a:spcAft>
              <a:buFont typeface="Wingdings" charset="2"/>
              <a:buChar char="ü"/>
            </a:pP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Actividades florícolas (explotación de suelos).</a:t>
            </a:r>
          </a:p>
          <a:p>
            <a:pPr algn="just">
              <a:spcAft>
                <a:spcPts val="800"/>
              </a:spcAft>
            </a:pPr>
            <a:endParaRPr lang="es-MX" sz="2800" dirty="0" smtClean="0">
              <a:solidFill>
                <a:srgbClr val="FF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Arial"/>
              <a:ea typeface="Calibri" panose="020F0502020204030204" pitchFamily="34" charset="0"/>
              <a:cs typeface="Arial"/>
            </a:endParaRPr>
          </a:p>
          <a:p>
            <a:pPr algn="just">
              <a:spcAft>
                <a:spcPts val="800"/>
              </a:spcAft>
            </a:pPr>
            <a:r>
              <a:rPr lang="es-MX" sz="2800" b="1" dirty="0" smtClean="0"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Consecuencias:</a:t>
            </a:r>
            <a:endParaRPr lang="es-MX" sz="2800" b="1" dirty="0">
              <a:solidFill>
                <a:srgbClr val="FF0000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marL="457200" indent="-457200" algn="just">
              <a:spcAft>
                <a:spcPts val="800"/>
              </a:spcAft>
              <a:buFont typeface="Wingdings" charset="2"/>
              <a:buChar char="ü"/>
            </a:pPr>
            <a:r>
              <a:rPr lang="es-MX" sz="2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Pérdida de flora y fauna. </a:t>
            </a:r>
            <a:endParaRPr lang="es-MX" sz="2800" dirty="0" smtClean="0"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Arial"/>
              <a:ea typeface="Calibri" panose="020F0502020204030204" pitchFamily="34" charset="0"/>
              <a:cs typeface="Arial"/>
            </a:endParaRPr>
          </a:p>
          <a:p>
            <a:pPr marL="457200" indent="-457200" algn="just">
              <a:spcAft>
                <a:spcPts val="800"/>
              </a:spcAft>
              <a:buFont typeface="Wingdings" charset="2"/>
              <a:buChar char="ü"/>
            </a:pP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Enfermedades </a:t>
            </a:r>
            <a:r>
              <a:rPr lang="es-MX" sz="2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inmunológicas, digestivas y muertes</a:t>
            </a: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.</a:t>
            </a:r>
          </a:p>
          <a:p>
            <a:pPr marL="457200" indent="-457200" algn="just">
              <a:spcAft>
                <a:spcPts val="800"/>
              </a:spcAft>
              <a:buFont typeface="Wingdings" charset="2"/>
              <a:buChar char="ü"/>
            </a:pP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Deterioro </a:t>
            </a:r>
            <a:r>
              <a:rPr lang="es-MX" sz="2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del paisaje. </a:t>
            </a:r>
            <a:endParaRPr lang="es-MX" sz="2800" dirty="0" smtClean="0"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Arial"/>
              <a:ea typeface="Calibri" panose="020F0502020204030204" pitchFamily="34" charset="0"/>
              <a:cs typeface="Arial"/>
            </a:endParaRPr>
          </a:p>
          <a:p>
            <a:pPr algn="just">
              <a:spcAft>
                <a:spcPts val="800"/>
              </a:spcAft>
            </a:pPr>
            <a:endParaRPr lang="es-MX" sz="2800" dirty="0" smtClean="0">
              <a:solidFill>
                <a:srgbClr val="FF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Arial"/>
              <a:ea typeface="Calibri" panose="020F0502020204030204" pitchFamily="34" charset="0"/>
              <a:cs typeface="Arial"/>
            </a:endParaRPr>
          </a:p>
          <a:p>
            <a:pPr algn="just">
              <a:spcAft>
                <a:spcPts val="800"/>
              </a:spcAft>
            </a:pPr>
            <a:r>
              <a:rPr lang="es-MX" sz="2800" b="1" dirty="0" smtClean="0"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Soluciones:</a:t>
            </a:r>
          </a:p>
          <a:p>
            <a:pPr marL="457200" indent="-457200">
              <a:buFont typeface="Wingdings" charset="2"/>
              <a:buChar char="ü"/>
            </a:pP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Adquirir productos o alimentos orgánicos y ecológico. </a:t>
            </a:r>
            <a:endParaRPr lang="es-MX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Reutilizar 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todo tipo de materiales contaminables (plásticos, cartón, latas).</a:t>
            </a:r>
          </a:p>
          <a:p>
            <a:pPr marL="457200" indent="-457200" algn="just">
              <a:spcAft>
                <a:spcPts val="800"/>
              </a:spcAft>
              <a:buFont typeface="Wingdings" charset="2"/>
              <a:buChar char="ü"/>
            </a:pP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Uso </a:t>
            </a:r>
            <a:r>
              <a:rPr lang="es-MX" sz="2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de energías alternas. </a:t>
            </a:r>
            <a:endParaRPr lang="es-MX" sz="2800" dirty="0" smtClean="0"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Arial"/>
              <a:ea typeface="Calibri" panose="020F0502020204030204" pitchFamily="34" charset="0"/>
              <a:cs typeface="Arial"/>
            </a:endParaRPr>
          </a:p>
          <a:p>
            <a:pPr marL="457200" indent="-457200" algn="just">
              <a:spcAft>
                <a:spcPts val="800"/>
              </a:spcAft>
              <a:buFont typeface="Wingdings" charset="2"/>
              <a:buChar char="ü"/>
            </a:pP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Métodos </a:t>
            </a:r>
            <a:r>
              <a:rPr lang="es-MX" sz="2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de limpieza y regeneración del suelo</a:t>
            </a: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.</a:t>
            </a:r>
          </a:p>
          <a:p>
            <a:pPr marL="457200" indent="-457200" algn="just">
              <a:spcAft>
                <a:spcPts val="800"/>
              </a:spcAft>
              <a:buFont typeface="Wingdings" charset="2"/>
              <a:buChar char="ü"/>
            </a:pP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Uso </a:t>
            </a:r>
            <a:r>
              <a:rPr lang="es-MX" sz="2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de </a:t>
            </a:r>
            <a:r>
              <a:rPr lang="es-MX" sz="2800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biofertilizantes </a:t>
            </a:r>
            <a:r>
              <a:rPr lang="es-MX" sz="28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/>
                <a:ea typeface="Calibri" panose="020F0502020204030204" pitchFamily="34" charset="0"/>
                <a:cs typeface="Arial"/>
              </a:rPr>
              <a:t>naturales (abono).</a:t>
            </a:r>
            <a:endParaRPr lang="es-MX" sz="2800" dirty="0">
              <a:effectLst/>
              <a:latin typeface="Arial"/>
              <a:ea typeface="Calibri" panose="020F0502020204030204" pitchFamily="34" charset="0"/>
              <a:cs typeface="Arial"/>
            </a:endParaRPr>
          </a:p>
        </p:txBody>
      </p:sp>
      <p:sp>
        <p:nvSpPr>
          <p:cNvPr id="39" name="Rectángulo 38"/>
          <p:cNvSpPr/>
          <p:nvPr/>
        </p:nvSpPr>
        <p:spPr>
          <a:xfrm rot="5400000">
            <a:off x="18066092" y="25739129"/>
            <a:ext cx="587288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7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Conclusión</a:t>
            </a:r>
            <a:endParaRPr lang="es-MX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2" name="Imagen 51" descr="Resultado de imagen para imagenes de cuidado al medio ambiente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358" y="29235498"/>
            <a:ext cx="1512318" cy="1569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Imagen 52"/>
          <p:cNvPicPr/>
          <p:nvPr/>
        </p:nvPicPr>
        <p:blipFill rotWithShape="1">
          <a:blip r:embed="rId12"/>
          <a:srcRect l="23800" t="25702" r="23682" b="21495"/>
          <a:stretch/>
        </p:blipFill>
        <p:spPr bwMode="auto">
          <a:xfrm>
            <a:off x="504206" y="4968802"/>
            <a:ext cx="6048672" cy="35283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3325" name="AutoShape 26" descr="Resultado de imagen para signos de m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326" name="AutoShape 28" descr="Imagen relacionad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327" name="AutoShape 30" descr="Imagen relacionad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5" name="Group 14"/>
          <p:cNvGrpSpPr/>
          <p:nvPr/>
        </p:nvGrpSpPr>
        <p:grpSpPr>
          <a:xfrm>
            <a:off x="10945366" y="14977914"/>
            <a:ext cx="9150671" cy="1371210"/>
            <a:chOff x="10945366" y="14977914"/>
            <a:chExt cx="9150671" cy="1371210"/>
          </a:xfrm>
        </p:grpSpPr>
        <p:sp>
          <p:nvSpPr>
            <p:cNvPr id="9" name="Rectángulo 8"/>
            <p:cNvSpPr/>
            <p:nvPr/>
          </p:nvSpPr>
          <p:spPr>
            <a:xfrm>
              <a:off x="10945366" y="15028714"/>
              <a:ext cx="9150671" cy="12044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72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Hipótesis</a:t>
              </a:r>
              <a:endParaRPr lang="es-MX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70" name="Picture 46" descr="Imagen relacionada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06206" y="14977914"/>
              <a:ext cx="1371210" cy="1371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76" name="Picture 52" descr="Imagen relacionad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014" y="19226386"/>
            <a:ext cx="1738177" cy="173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ángulo 41"/>
          <p:cNvSpPr/>
          <p:nvPr/>
        </p:nvSpPr>
        <p:spPr>
          <a:xfrm>
            <a:off x="288182" y="32115818"/>
            <a:ext cx="6120680" cy="2808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INTEGRANTES.</a:t>
            </a:r>
          </a:p>
          <a:p>
            <a:pPr marL="742950" indent="-742950">
              <a:buAutoNum type="arabicPeriod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Espinoza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Jeronimo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Mildred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Amairany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>
              <a:buAutoNum type="arabicPeriod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García Acosta Javier.</a:t>
            </a:r>
          </a:p>
          <a:p>
            <a:pPr marL="742950" indent="-742950">
              <a:buAutoNum type="arabicPeriod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Guadarrama Guadarrama Edgar </a:t>
            </a:r>
            <a:r>
              <a:rPr lang="es-MX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Hafid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>
              <a:buAutoNum type="arabicPeriod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Millán Díaz Juan Carlos.</a:t>
            </a:r>
          </a:p>
          <a:p>
            <a:pPr marL="742950" indent="-742950">
              <a:buAutoNum type="arabicPeriod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Millán Vázquez David Roberto.</a:t>
            </a:r>
          </a:p>
          <a:p>
            <a:pPr marL="457200" indent="-457200">
              <a:buAutoNum type="arabicPeriod" startAt="6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Olmedo Mendoza Miguel Ángel.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821018" y="5688882"/>
            <a:ext cx="1476164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MX" sz="4400" b="1" cap="none" spc="0" dirty="0" smtClean="0">
                <a:ln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¿Los fertilizantes y agroquímicos impactan  </a:t>
            </a:r>
          </a:p>
          <a:p>
            <a:pPr algn="ctr"/>
            <a:r>
              <a:rPr lang="es-MX" sz="4400" b="1" cap="none" spc="0" dirty="0" smtClean="0">
                <a:ln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suelos y la salud de los habitantes de la </a:t>
            </a:r>
            <a:r>
              <a:rPr lang="es-MX" sz="4400" b="1" dirty="0" smtClean="0">
                <a:ln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MX" sz="4400" b="1" cap="none" spc="0" dirty="0" smtClean="0">
                <a:ln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ocalidad de Santa Ana?</a:t>
            </a:r>
            <a:endParaRPr lang="es-MX" sz="4400" b="1" cap="none" spc="0" dirty="0">
              <a:ln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4" name="Gráfico 73"/>
          <p:cNvGraphicFramePr/>
          <p:nvPr>
            <p:extLst>
              <p:ext uri="{D42A27DB-BD31-4B8C-83A1-F6EECF244321}">
                <p14:modId xmlns:p14="http://schemas.microsoft.com/office/powerpoint/2010/main" val="4046988861"/>
              </p:ext>
            </p:extLst>
          </p:nvPr>
        </p:nvGraphicFramePr>
        <p:xfrm>
          <a:off x="-10938" y="24122930"/>
          <a:ext cx="6192688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pic>
        <p:nvPicPr>
          <p:cNvPr id="95" name="Picture 12" descr="Imagen relacionada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72" b="-1"/>
          <a:stretch/>
        </p:blipFill>
        <p:spPr bwMode="auto">
          <a:xfrm>
            <a:off x="-43796" y="35289441"/>
            <a:ext cx="21668343" cy="74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2" descr="Imagen relacionada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72" b="-1"/>
          <a:stretch/>
        </p:blipFill>
        <p:spPr bwMode="auto">
          <a:xfrm>
            <a:off x="-14660" y="10051"/>
            <a:ext cx="21617360" cy="74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6" descr="Resultado de imagen para formacion y buen uso de agroquimicos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0122" b="95890" l="48978" r="606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57" t="59481" r="37855"/>
          <a:stretch/>
        </p:blipFill>
        <p:spPr bwMode="auto">
          <a:xfrm>
            <a:off x="9577214" y="20594538"/>
            <a:ext cx="2147131" cy="222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6" descr="Resultado de imagen para formacion y buen uso de agroquimicos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0122" b="95890" l="64302" r="783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73" t="59481" r="19836"/>
          <a:stretch/>
        </p:blipFill>
        <p:spPr bwMode="auto">
          <a:xfrm>
            <a:off x="17642110" y="24843010"/>
            <a:ext cx="2054395" cy="176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033598" y="18650322"/>
            <a:ext cx="6624736" cy="2736304"/>
          </a:xfrm>
          <a:prstGeom prst="rect">
            <a:avLst/>
          </a:prstGeom>
        </p:spPr>
      </p:pic>
      <p:pic>
        <p:nvPicPr>
          <p:cNvPr id="66" name="Picture 16" descr="Resultado de imagen para formacion y buen uso de agroquimicos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1492" b="95890" l="31271" r="45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37" t="59481" r="52823"/>
          <a:stretch/>
        </p:blipFill>
        <p:spPr bwMode="auto">
          <a:xfrm>
            <a:off x="6480870" y="32835898"/>
            <a:ext cx="2592288" cy="222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2"/>
          <a:srcRect l="61528" t="45774" r="7405" b="20247"/>
          <a:stretch/>
        </p:blipFill>
        <p:spPr>
          <a:xfrm>
            <a:off x="10801350" y="8425186"/>
            <a:ext cx="2438400" cy="2667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56334" y="13618146"/>
            <a:ext cx="7344816" cy="54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Words>482</Words>
  <Application>Microsoft Office PowerPoint</Application>
  <PresentationFormat>Personalizado</PresentationFormat>
  <Paragraphs>52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F-256</dc:creator>
  <cp:lastModifiedBy>PC #22</cp:lastModifiedBy>
  <cp:revision>39</cp:revision>
  <dcterms:created xsi:type="dcterms:W3CDTF">2018-11-07T23:01:42Z</dcterms:created>
  <dcterms:modified xsi:type="dcterms:W3CDTF">2018-11-28T16:02:23Z</dcterms:modified>
</cp:coreProperties>
</file>